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3"/>
  </p:notesMasterIdLst>
  <p:sldIdLst>
    <p:sldId id="263" r:id="rId2"/>
    <p:sldId id="318" r:id="rId3"/>
    <p:sldId id="316" r:id="rId4"/>
    <p:sldId id="307" r:id="rId5"/>
    <p:sldId id="336" r:id="rId6"/>
    <p:sldId id="337" r:id="rId7"/>
    <p:sldId id="338" r:id="rId8"/>
    <p:sldId id="339"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Lst>
  <p:sldSz cx="7561263" cy="10693400"/>
  <p:notesSz cx="6799263" cy="9929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014" y="1638"/>
      </p:cViewPr>
      <p:guideLst>
        <p:guide orient="horz" pos="3347"/>
        <p:guide pos="231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1342" y="0"/>
            <a:ext cx="2946347" cy="496491"/>
          </a:xfrm>
          <a:prstGeom prst="rect">
            <a:avLst/>
          </a:prstGeom>
        </p:spPr>
        <p:txBody>
          <a:bodyPr vert="horz" lIns="91440" tIns="45720" rIns="91440" bIns="45720" rtlCol="0"/>
          <a:lstStyle>
            <a:lvl1pPr algn="r">
              <a:defRPr sz="1200"/>
            </a:lvl1pPr>
          </a:lstStyle>
          <a:p>
            <a:fld id="{07849A88-BB63-4ACF-95DA-DF2D7E417FB8}" type="datetimeFigureOut">
              <a:rPr lang="zh-CN" altLang="en-US" smtClean="0"/>
              <a:pPr/>
              <a:t>2018/11/21</a:t>
            </a:fld>
            <a:endParaRPr lang="zh-CN" altLang="en-US"/>
          </a:p>
        </p:txBody>
      </p:sp>
      <p:sp>
        <p:nvSpPr>
          <p:cNvPr id="4" name="幻灯片图像占位符 3"/>
          <p:cNvSpPr>
            <a:spLocks noGrp="1" noRot="1" noChangeAspect="1"/>
          </p:cNvSpPr>
          <p:nvPr>
            <p:ph type="sldImg" idx="2"/>
          </p:nvPr>
        </p:nvSpPr>
        <p:spPr>
          <a:xfrm>
            <a:off x="2084388" y="744538"/>
            <a:ext cx="2630487" cy="37242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927" y="4716661"/>
            <a:ext cx="5439410" cy="446841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31599"/>
            <a:ext cx="2946347" cy="496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1342" y="9431599"/>
            <a:ext cx="2946347" cy="496491"/>
          </a:xfrm>
          <a:prstGeom prst="rect">
            <a:avLst/>
          </a:prstGeom>
        </p:spPr>
        <p:txBody>
          <a:bodyPr vert="horz" lIns="91440" tIns="45720" rIns="91440" bIns="45720" rtlCol="0" anchor="b"/>
          <a:lstStyle>
            <a:lvl1pPr algn="r">
              <a:defRPr sz="1200"/>
            </a:lvl1pPr>
          </a:lstStyle>
          <a:p>
            <a:fld id="{3058F3F2-A8DE-437B-8DF4-04EFA5C6B66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67095" y="3321886"/>
            <a:ext cx="6427074" cy="229215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34190" y="6059593"/>
            <a:ext cx="5292884" cy="273275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C9EFE7C-8161-4F3A-ADDC-619225ED87A3}" type="datetime1">
              <a:rPr lang="zh-CN" altLang="en-US" smtClean="0"/>
              <a:pPr/>
              <a:t>2018/11/21</a:t>
            </a:fld>
            <a:endParaRPr lang="zh-CN" altLang="en-US"/>
          </a:p>
        </p:txBody>
      </p:sp>
      <p:sp>
        <p:nvSpPr>
          <p:cNvPr id="5" name="页脚占位符 4"/>
          <p:cNvSpPr>
            <a:spLocks noGrp="1"/>
          </p:cNvSpPr>
          <p:nvPr>
            <p:ph type="ftr" sz="quarter" idx="11"/>
          </p:nvPr>
        </p:nvSpPr>
        <p:spPr/>
        <p:txBody>
          <a:bodyPr/>
          <a:lstStyle/>
          <a:p>
            <a:r>
              <a:rPr lang="zh-CN" altLang="en-US" smtClean="0"/>
              <a:t>创客教育普惠行动</a:t>
            </a:r>
            <a:endParaRPr lang="zh-CN" altLang="en-US"/>
          </a:p>
        </p:txBody>
      </p:sp>
      <p:sp>
        <p:nvSpPr>
          <p:cNvPr id="6" name="灯片编号占位符 5"/>
          <p:cNvSpPr>
            <a:spLocks noGrp="1"/>
          </p:cNvSpPr>
          <p:nvPr>
            <p:ph type="sldNum" sz="quarter" idx="12"/>
          </p:nvPr>
        </p:nvSpPr>
        <p:spPr/>
        <p:txBody>
          <a:bodyPr/>
          <a:lstStyle/>
          <a:p>
            <a:fld id="{0561FD86-C656-410D-999D-F02B81C0831F}"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980DB09-8DC0-416C-8489-0446B2D286CA}" type="datetime1">
              <a:rPr lang="zh-CN" altLang="en-US" smtClean="0"/>
              <a:pPr/>
              <a:t>2018/11/21</a:t>
            </a:fld>
            <a:endParaRPr lang="zh-CN" altLang="en-US"/>
          </a:p>
        </p:txBody>
      </p:sp>
      <p:sp>
        <p:nvSpPr>
          <p:cNvPr id="5" name="页脚占位符 4"/>
          <p:cNvSpPr>
            <a:spLocks noGrp="1"/>
          </p:cNvSpPr>
          <p:nvPr>
            <p:ph type="ftr" sz="quarter" idx="11"/>
          </p:nvPr>
        </p:nvSpPr>
        <p:spPr/>
        <p:txBody>
          <a:bodyPr/>
          <a:lstStyle/>
          <a:p>
            <a:r>
              <a:rPr lang="zh-CN" altLang="en-US" smtClean="0"/>
              <a:t>创客教育普惠行动</a:t>
            </a:r>
            <a:endParaRPr lang="zh-CN" altLang="en-US"/>
          </a:p>
        </p:txBody>
      </p:sp>
      <p:sp>
        <p:nvSpPr>
          <p:cNvPr id="6" name="灯片编号占位符 5"/>
          <p:cNvSpPr>
            <a:spLocks noGrp="1"/>
          </p:cNvSpPr>
          <p:nvPr>
            <p:ph type="sldNum" sz="quarter" idx="12"/>
          </p:nvPr>
        </p:nvSpPr>
        <p:spPr/>
        <p:txBody>
          <a:bodyPr/>
          <a:lstStyle/>
          <a:p>
            <a:fld id="{0561FD86-C656-410D-999D-F02B81C0831F}"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534133" y="668338"/>
            <a:ext cx="1405923" cy="142256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12427" y="668338"/>
            <a:ext cx="4095684" cy="142256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D8586A-E8D3-4FE4-9380-BA8A297E145D}" type="datetime1">
              <a:rPr lang="zh-CN" altLang="en-US" smtClean="0"/>
              <a:pPr/>
              <a:t>2018/11/21</a:t>
            </a:fld>
            <a:endParaRPr lang="zh-CN" altLang="en-US"/>
          </a:p>
        </p:txBody>
      </p:sp>
      <p:sp>
        <p:nvSpPr>
          <p:cNvPr id="5" name="页脚占位符 4"/>
          <p:cNvSpPr>
            <a:spLocks noGrp="1"/>
          </p:cNvSpPr>
          <p:nvPr>
            <p:ph type="ftr" sz="quarter" idx="11"/>
          </p:nvPr>
        </p:nvSpPr>
        <p:spPr/>
        <p:txBody>
          <a:bodyPr/>
          <a:lstStyle/>
          <a:p>
            <a:r>
              <a:rPr lang="zh-CN" altLang="en-US" smtClean="0"/>
              <a:t>创客教育普惠行动</a:t>
            </a:r>
            <a:endParaRPr lang="zh-CN" altLang="en-US"/>
          </a:p>
        </p:txBody>
      </p:sp>
      <p:sp>
        <p:nvSpPr>
          <p:cNvPr id="6" name="灯片编号占位符 5"/>
          <p:cNvSpPr>
            <a:spLocks noGrp="1"/>
          </p:cNvSpPr>
          <p:nvPr>
            <p:ph type="sldNum" sz="quarter" idx="12"/>
          </p:nvPr>
        </p:nvSpPr>
        <p:spPr/>
        <p:txBody>
          <a:bodyPr/>
          <a:lstStyle/>
          <a:p>
            <a:fld id="{0561FD86-C656-410D-999D-F02B81C0831F}"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063" y="428233"/>
            <a:ext cx="6805137" cy="886020"/>
          </a:xfrm>
        </p:spPr>
        <p:txBody>
          <a:bodyPr>
            <a:normAutofit/>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78063" y="1674292"/>
            <a:ext cx="6805137" cy="7877985"/>
          </a:xfrm>
        </p:spPr>
        <p:txBody>
          <a:bodyPr>
            <a:normAutofit/>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4B99AA85-5C02-4E64-8EAC-4F72D5032BB0}" type="datetime1">
              <a:rPr lang="zh-CN" altLang="en-US" smtClean="0"/>
              <a:pPr/>
              <a:t>2018/11/21</a:t>
            </a:fld>
            <a:endParaRPr lang="zh-CN" altLang="en-US"/>
          </a:p>
        </p:txBody>
      </p:sp>
      <p:sp>
        <p:nvSpPr>
          <p:cNvPr id="5" name="页脚占位符 4"/>
          <p:cNvSpPr>
            <a:spLocks noGrp="1"/>
          </p:cNvSpPr>
          <p:nvPr>
            <p:ph type="ftr" sz="quarter" idx="11"/>
          </p:nvPr>
        </p:nvSpPr>
        <p:spPr/>
        <p:txBody>
          <a:bodyPr/>
          <a:lstStyle/>
          <a:p>
            <a:r>
              <a:rPr lang="zh-CN" altLang="en-US" dirty="0" smtClean="0"/>
              <a:t>创客教育普惠行动</a:t>
            </a:r>
            <a:endParaRPr lang="zh-CN" altLang="en-US" dirty="0"/>
          </a:p>
        </p:txBody>
      </p:sp>
      <p:sp>
        <p:nvSpPr>
          <p:cNvPr id="6" name="灯片编号占位符 5"/>
          <p:cNvSpPr>
            <a:spLocks noGrp="1"/>
          </p:cNvSpPr>
          <p:nvPr>
            <p:ph type="sldNum" sz="quarter" idx="12"/>
          </p:nvPr>
        </p:nvSpPr>
        <p:spPr/>
        <p:txBody>
          <a:bodyPr/>
          <a:lstStyle/>
          <a:p>
            <a:fld id="{0561FD86-C656-410D-999D-F02B81C0831F}"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97287" y="6871500"/>
            <a:ext cx="6427074" cy="2123828"/>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97287" y="4532320"/>
            <a:ext cx="6427074" cy="233918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CDAB37F-31E8-440C-81FB-88F72C744ADD}" type="datetime1">
              <a:rPr lang="zh-CN" altLang="en-US" smtClean="0"/>
              <a:pPr/>
              <a:t>2018/11/21</a:t>
            </a:fld>
            <a:endParaRPr lang="zh-CN" altLang="en-US"/>
          </a:p>
        </p:txBody>
      </p:sp>
      <p:sp>
        <p:nvSpPr>
          <p:cNvPr id="5" name="页脚占位符 4"/>
          <p:cNvSpPr>
            <a:spLocks noGrp="1"/>
          </p:cNvSpPr>
          <p:nvPr>
            <p:ph type="ftr" sz="quarter" idx="11"/>
          </p:nvPr>
        </p:nvSpPr>
        <p:spPr/>
        <p:txBody>
          <a:bodyPr/>
          <a:lstStyle/>
          <a:p>
            <a:r>
              <a:rPr lang="zh-CN" altLang="en-US" smtClean="0"/>
              <a:t>创客教育普惠行动</a:t>
            </a:r>
            <a:endParaRPr lang="zh-CN" altLang="en-US"/>
          </a:p>
        </p:txBody>
      </p:sp>
      <p:sp>
        <p:nvSpPr>
          <p:cNvPr id="6" name="灯片编号占位符 5"/>
          <p:cNvSpPr>
            <a:spLocks noGrp="1"/>
          </p:cNvSpPr>
          <p:nvPr>
            <p:ph type="sldNum" sz="quarter" idx="12"/>
          </p:nvPr>
        </p:nvSpPr>
        <p:spPr/>
        <p:txBody>
          <a:bodyPr/>
          <a:lstStyle/>
          <a:p>
            <a:fld id="{0561FD86-C656-410D-999D-F02B81C0831F}"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12428" y="3891210"/>
            <a:ext cx="2750147" cy="11002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188595" y="3891210"/>
            <a:ext cx="2751460" cy="11002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7665A2B-620D-410F-A2A1-014B54601357}" type="datetime1">
              <a:rPr lang="zh-CN" altLang="en-US" smtClean="0"/>
              <a:pPr/>
              <a:t>2018/11/21</a:t>
            </a:fld>
            <a:endParaRPr lang="zh-CN" altLang="en-US"/>
          </a:p>
        </p:txBody>
      </p:sp>
      <p:sp>
        <p:nvSpPr>
          <p:cNvPr id="6" name="页脚占位符 5"/>
          <p:cNvSpPr>
            <a:spLocks noGrp="1"/>
          </p:cNvSpPr>
          <p:nvPr>
            <p:ph type="ftr" sz="quarter" idx="11"/>
          </p:nvPr>
        </p:nvSpPr>
        <p:spPr/>
        <p:txBody>
          <a:bodyPr/>
          <a:lstStyle/>
          <a:p>
            <a:r>
              <a:rPr lang="zh-CN" altLang="en-US" smtClean="0"/>
              <a:t>创客教育普惠行动</a:t>
            </a:r>
            <a:endParaRPr lang="zh-CN" altLang="en-US"/>
          </a:p>
        </p:txBody>
      </p:sp>
      <p:sp>
        <p:nvSpPr>
          <p:cNvPr id="7" name="灯片编号占位符 6"/>
          <p:cNvSpPr>
            <a:spLocks noGrp="1"/>
          </p:cNvSpPr>
          <p:nvPr>
            <p:ph type="sldNum" sz="quarter" idx="12"/>
          </p:nvPr>
        </p:nvSpPr>
        <p:spPr/>
        <p:txBody>
          <a:bodyPr/>
          <a:lstStyle/>
          <a:p>
            <a:fld id="{0561FD86-C656-410D-999D-F02B81C0831F}"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78063" y="428232"/>
            <a:ext cx="6805137" cy="178223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78063" y="2393639"/>
            <a:ext cx="3340871" cy="997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378063" y="3391194"/>
            <a:ext cx="3340871" cy="616108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3841017" y="2393639"/>
            <a:ext cx="3342183" cy="997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3841017" y="3391194"/>
            <a:ext cx="3342183" cy="616108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B152E96-C3F4-4D4C-80AF-BFD473F7A3A6}" type="datetime1">
              <a:rPr lang="zh-CN" altLang="en-US" smtClean="0"/>
              <a:pPr/>
              <a:t>2018/11/21</a:t>
            </a:fld>
            <a:endParaRPr lang="zh-CN" altLang="en-US"/>
          </a:p>
        </p:txBody>
      </p:sp>
      <p:sp>
        <p:nvSpPr>
          <p:cNvPr id="8" name="页脚占位符 7"/>
          <p:cNvSpPr>
            <a:spLocks noGrp="1"/>
          </p:cNvSpPr>
          <p:nvPr>
            <p:ph type="ftr" sz="quarter" idx="11"/>
          </p:nvPr>
        </p:nvSpPr>
        <p:spPr/>
        <p:txBody>
          <a:bodyPr/>
          <a:lstStyle/>
          <a:p>
            <a:r>
              <a:rPr lang="zh-CN" altLang="en-US" smtClean="0"/>
              <a:t>创客教育普惠行动</a:t>
            </a:r>
            <a:endParaRPr lang="zh-CN" altLang="en-US"/>
          </a:p>
        </p:txBody>
      </p:sp>
      <p:sp>
        <p:nvSpPr>
          <p:cNvPr id="9" name="灯片编号占位符 8"/>
          <p:cNvSpPr>
            <a:spLocks noGrp="1"/>
          </p:cNvSpPr>
          <p:nvPr>
            <p:ph type="sldNum" sz="quarter" idx="12"/>
          </p:nvPr>
        </p:nvSpPr>
        <p:spPr/>
        <p:txBody>
          <a:bodyPr/>
          <a:lstStyle/>
          <a:p>
            <a:fld id="{0561FD86-C656-410D-999D-F02B81C0831F}"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5A61C47-8610-45EC-8035-C2867D127CE2}" type="datetime1">
              <a:rPr lang="zh-CN" altLang="en-US" smtClean="0"/>
              <a:pPr/>
              <a:t>2018/11/21</a:t>
            </a:fld>
            <a:endParaRPr lang="zh-CN" altLang="en-US"/>
          </a:p>
        </p:txBody>
      </p:sp>
      <p:sp>
        <p:nvSpPr>
          <p:cNvPr id="4" name="页脚占位符 3"/>
          <p:cNvSpPr>
            <a:spLocks noGrp="1"/>
          </p:cNvSpPr>
          <p:nvPr>
            <p:ph type="ftr" sz="quarter" idx="11"/>
          </p:nvPr>
        </p:nvSpPr>
        <p:spPr/>
        <p:txBody>
          <a:bodyPr/>
          <a:lstStyle/>
          <a:p>
            <a:r>
              <a:rPr lang="zh-CN" altLang="en-US" smtClean="0"/>
              <a:t>创客教育普惠行动</a:t>
            </a:r>
            <a:endParaRPr lang="zh-CN" altLang="en-US"/>
          </a:p>
        </p:txBody>
      </p:sp>
      <p:sp>
        <p:nvSpPr>
          <p:cNvPr id="5" name="灯片编号占位符 4"/>
          <p:cNvSpPr>
            <a:spLocks noGrp="1"/>
          </p:cNvSpPr>
          <p:nvPr>
            <p:ph type="sldNum" sz="quarter" idx="12"/>
          </p:nvPr>
        </p:nvSpPr>
        <p:spPr/>
        <p:txBody>
          <a:bodyPr/>
          <a:lstStyle/>
          <a:p>
            <a:fld id="{0561FD86-C656-410D-999D-F02B81C0831F}"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65B44-1A1B-4436-82A6-017D4E48F3C1}" type="datetime1">
              <a:rPr lang="zh-CN" altLang="en-US" smtClean="0"/>
              <a:pPr/>
              <a:t>2018/11/21</a:t>
            </a:fld>
            <a:endParaRPr lang="zh-CN" altLang="en-US"/>
          </a:p>
        </p:txBody>
      </p:sp>
      <p:sp>
        <p:nvSpPr>
          <p:cNvPr id="3" name="页脚占位符 2"/>
          <p:cNvSpPr>
            <a:spLocks noGrp="1"/>
          </p:cNvSpPr>
          <p:nvPr>
            <p:ph type="ftr" sz="quarter" idx="11"/>
          </p:nvPr>
        </p:nvSpPr>
        <p:spPr/>
        <p:txBody>
          <a:bodyPr/>
          <a:lstStyle/>
          <a:p>
            <a:r>
              <a:rPr lang="zh-CN" altLang="en-US" smtClean="0"/>
              <a:t>创客教育普惠行动</a:t>
            </a:r>
            <a:endParaRPr lang="zh-CN" altLang="en-US"/>
          </a:p>
        </p:txBody>
      </p:sp>
      <p:sp>
        <p:nvSpPr>
          <p:cNvPr id="4" name="灯片编号占位符 3"/>
          <p:cNvSpPr>
            <a:spLocks noGrp="1"/>
          </p:cNvSpPr>
          <p:nvPr>
            <p:ph type="sldNum" sz="quarter" idx="12"/>
          </p:nvPr>
        </p:nvSpPr>
        <p:spPr/>
        <p:txBody>
          <a:bodyPr/>
          <a:lstStyle/>
          <a:p>
            <a:fld id="{0561FD86-C656-410D-999D-F02B81C0831F}"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78064" y="425756"/>
            <a:ext cx="2487603" cy="18119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956244" y="425756"/>
            <a:ext cx="4226956" cy="912652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378064" y="2237694"/>
            <a:ext cx="2487603" cy="73145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32DD761-CD88-4FA3-A6D7-5FC8B5897BF0}" type="datetime1">
              <a:rPr lang="zh-CN" altLang="en-US" smtClean="0"/>
              <a:pPr/>
              <a:t>2018/11/21</a:t>
            </a:fld>
            <a:endParaRPr lang="zh-CN" altLang="en-US"/>
          </a:p>
        </p:txBody>
      </p:sp>
      <p:sp>
        <p:nvSpPr>
          <p:cNvPr id="6" name="页脚占位符 5"/>
          <p:cNvSpPr>
            <a:spLocks noGrp="1"/>
          </p:cNvSpPr>
          <p:nvPr>
            <p:ph type="ftr" sz="quarter" idx="11"/>
          </p:nvPr>
        </p:nvSpPr>
        <p:spPr/>
        <p:txBody>
          <a:bodyPr/>
          <a:lstStyle/>
          <a:p>
            <a:r>
              <a:rPr lang="zh-CN" altLang="en-US" smtClean="0"/>
              <a:t>创客教育普惠行动</a:t>
            </a:r>
            <a:endParaRPr lang="zh-CN" altLang="en-US"/>
          </a:p>
        </p:txBody>
      </p:sp>
      <p:sp>
        <p:nvSpPr>
          <p:cNvPr id="7" name="灯片编号占位符 6"/>
          <p:cNvSpPr>
            <a:spLocks noGrp="1"/>
          </p:cNvSpPr>
          <p:nvPr>
            <p:ph type="sldNum" sz="quarter" idx="12"/>
          </p:nvPr>
        </p:nvSpPr>
        <p:spPr/>
        <p:txBody>
          <a:bodyPr/>
          <a:lstStyle/>
          <a:p>
            <a:fld id="{0561FD86-C656-410D-999D-F02B81C0831F}"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482060" y="7485380"/>
            <a:ext cx="4536758" cy="883691"/>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482060" y="955475"/>
            <a:ext cx="4536758" cy="6416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482060" y="8369071"/>
            <a:ext cx="4536758" cy="12549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546188-5B2F-4A80-A3C3-F48A6DF7567B}" type="datetime1">
              <a:rPr lang="zh-CN" altLang="en-US" smtClean="0"/>
              <a:pPr/>
              <a:t>2018/11/21</a:t>
            </a:fld>
            <a:endParaRPr lang="zh-CN" altLang="en-US"/>
          </a:p>
        </p:txBody>
      </p:sp>
      <p:sp>
        <p:nvSpPr>
          <p:cNvPr id="6" name="页脚占位符 5"/>
          <p:cNvSpPr>
            <a:spLocks noGrp="1"/>
          </p:cNvSpPr>
          <p:nvPr>
            <p:ph type="ftr" sz="quarter" idx="11"/>
          </p:nvPr>
        </p:nvSpPr>
        <p:spPr/>
        <p:txBody>
          <a:bodyPr/>
          <a:lstStyle/>
          <a:p>
            <a:r>
              <a:rPr lang="zh-CN" altLang="en-US" smtClean="0"/>
              <a:t>创客教育普惠行动</a:t>
            </a:r>
            <a:endParaRPr lang="zh-CN" altLang="en-US"/>
          </a:p>
        </p:txBody>
      </p:sp>
      <p:sp>
        <p:nvSpPr>
          <p:cNvPr id="7" name="灯片编号占位符 6"/>
          <p:cNvSpPr>
            <a:spLocks noGrp="1"/>
          </p:cNvSpPr>
          <p:nvPr>
            <p:ph type="sldNum" sz="quarter" idx="12"/>
          </p:nvPr>
        </p:nvSpPr>
        <p:spPr/>
        <p:txBody>
          <a:bodyPr/>
          <a:lstStyle/>
          <a:p>
            <a:fld id="{0561FD86-C656-410D-999D-F02B81C0831F}"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78063" y="428232"/>
            <a:ext cx="6805137" cy="178223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78063" y="2495127"/>
            <a:ext cx="6805137" cy="70571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378063" y="9911198"/>
            <a:ext cx="1764295" cy="5693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718F3-CA61-4935-B32D-2AB4D7979802}" type="datetime1">
              <a:rPr lang="zh-CN" altLang="en-US" smtClean="0"/>
              <a:pPr/>
              <a:t>2018/11/21</a:t>
            </a:fld>
            <a:endParaRPr lang="zh-CN" altLang="en-US"/>
          </a:p>
        </p:txBody>
      </p:sp>
      <p:sp>
        <p:nvSpPr>
          <p:cNvPr id="5" name="页脚占位符 4"/>
          <p:cNvSpPr>
            <a:spLocks noGrp="1"/>
          </p:cNvSpPr>
          <p:nvPr>
            <p:ph type="ftr" sz="quarter" idx="3"/>
          </p:nvPr>
        </p:nvSpPr>
        <p:spPr>
          <a:xfrm>
            <a:off x="2583432" y="9911198"/>
            <a:ext cx="2394400" cy="5693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创客教育普惠行动</a:t>
            </a:r>
            <a:endParaRPr lang="zh-CN" altLang="en-US"/>
          </a:p>
        </p:txBody>
      </p:sp>
      <p:sp>
        <p:nvSpPr>
          <p:cNvPr id="6" name="灯片编号占位符 5"/>
          <p:cNvSpPr>
            <a:spLocks noGrp="1"/>
          </p:cNvSpPr>
          <p:nvPr>
            <p:ph type="sldNum" sz="quarter" idx="4"/>
          </p:nvPr>
        </p:nvSpPr>
        <p:spPr>
          <a:xfrm>
            <a:off x="5418905" y="9911198"/>
            <a:ext cx="1764295" cy="569325"/>
          </a:xfrm>
          <a:prstGeom prst="rect">
            <a:avLst/>
          </a:prstGeom>
        </p:spPr>
        <p:txBody>
          <a:bodyPr vert="horz" lIns="91440" tIns="45720" rIns="91440" bIns="45720" rtlCol="0" anchor="ctr"/>
          <a:lstStyle>
            <a:lvl1pPr algn="r">
              <a:defRPr sz="1200">
                <a:solidFill>
                  <a:schemeClr val="tx1">
                    <a:tint val="75000"/>
                  </a:schemeClr>
                </a:solidFill>
              </a:defRPr>
            </a:lvl1pPr>
          </a:lstStyle>
          <a:p>
            <a:fld id="{0561FD86-C656-410D-999D-F02B81C0831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25968;&#23383;&#40065;&#29677;07%20&#31435;&#20307;&#23637;&#21488;%20.mp4"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25968;&#23383;&#40065;&#29677;08%20&#21452;&#20154;&#33453;&#34174;%20.mp4" TargetMode="External"/><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25968;&#23383;&#40065;&#29677;09%20&#33258;&#21046;&#21488;&#31204;%20.mp4" TargetMode="External"/><Relationship Id="rId7"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25968;&#23383;&#40065;&#29677;10%20&#19968;&#36215;&#25381;&#25381;&#25163;%20.mp4" TargetMode="External"/><Relationship Id="rId4" Type="http://schemas.openxmlformats.org/officeDocument/2006/relationships/image" Target="../media/image37.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25968;&#23383;&#40065;&#29677;11%20&#20280;&#32553;&#22841;&#23376;%20.mp4"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hyperlink" Target="&#25968;&#23383;&#40065;&#29677;12%20&#33258;&#21046;&#26408;&#20598;&#25103;%20.mp4" TargetMode="External"/><Relationship Id="rId7" Type="http://schemas.openxmlformats.org/officeDocument/2006/relationships/image" Target="../media/image5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25968;&#23383;&#40065;&#29677;13%20&#26354;&#26564;&#25671;&#26438;%20.mp4" TargetMode="External"/><Relationship Id="rId7"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jpeg"/></Relationships>
</file>

<file path=ppt/slides/_rels/slide17.xml.rels><?xml version="1.0" encoding="UTF-8" standalone="yes"?>
<Relationships xmlns="http://schemas.openxmlformats.org/package/2006/relationships"><Relationship Id="rId3" Type="http://schemas.openxmlformats.org/officeDocument/2006/relationships/hyperlink" Target="&#25968;&#23383;&#40065;&#29677;14%20&#26354;&#26564;&#28369;&#22359;&#22522;&#26412;&#24418;&#24577;%20.mp4" TargetMode="External"/><Relationship Id="rId7"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25968;&#23383;&#40065;&#29677;14%20&#26354;&#26564;&#28369;&#22359;&#20542;&#26012;&#28369;&#36947;.mp4"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hyperlink" Target="&#25968;&#23383;&#40065;&#29677;15%20&#25970;&#40723;&#26426;&#26800;&#25163;mp4.mp4"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25968;&#23383;&#40065;&#29677;18%20&#25366;&#25496;&#26426;.mp4" TargetMode="External"/><Relationship Id="rId7" Type="http://schemas.openxmlformats.org/officeDocument/2006/relationships/image" Target="../media/image7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25968;&#23383;&#40065;&#29677;01%20&#22826;&#38451;&#21644;&#26376;&#20142;.mp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25968;&#23383;&#40065;&#29677;02%2024&#33410;&#27668;&#21644;12&#20010;&#26376;.mp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25968;&#23383;&#40065;&#29677;03%20&#27611;&#27611;&#34411;&#21644;&#23427;&#30340;&#26379;&#21451;&#22810;&#31181;&#21464;&#24418;.mp4" TargetMode="External"/><Relationship Id="rId5" Type="http://schemas.openxmlformats.org/officeDocument/2006/relationships/image" Target="../media/image11.png"/><Relationship Id="rId4" Type="http://schemas.openxmlformats.org/officeDocument/2006/relationships/hyperlink" Target="&#25968;&#23383;&#40065;&#29677;03%20&#27611;&#27611;&#34411;&#21644;&#23427;&#30340;&#26379;&#21451;.mp4"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25968;&#23383;&#40065;&#29677;04%20&#21319;&#22269;&#26071;.mp4" TargetMode="External"/><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25968;&#23383;&#40065;&#29677;05%20&#25289;&#31383;&#24088;.mp4"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25968;&#23383;&#40065;&#29677;06%20&#21464;&#21270;&#30340;&#19977;&#35282;&#24418;%20.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8063" y="858763"/>
            <a:ext cx="6805137" cy="886020"/>
          </a:xfrm>
        </p:spPr>
        <p:txBody>
          <a:bodyPr>
            <a:normAutofit/>
          </a:bodyPr>
          <a:lstStyle/>
          <a:p>
            <a:r>
              <a:rPr lang="zh-CN" altLang="en-US" dirty="0" smtClean="0"/>
              <a:t>创客教育普惠课程</a:t>
            </a:r>
          </a:p>
        </p:txBody>
      </p:sp>
      <p:sp>
        <p:nvSpPr>
          <p:cNvPr id="5" name="灯片编号占位符 4"/>
          <p:cNvSpPr>
            <a:spLocks noGrp="1"/>
          </p:cNvSpPr>
          <p:nvPr>
            <p:ph type="sldNum" sz="quarter" idx="12"/>
          </p:nvPr>
        </p:nvSpPr>
        <p:spPr/>
        <p:txBody>
          <a:bodyPr/>
          <a:lstStyle/>
          <a:p>
            <a:fld id="{0561FD86-C656-410D-999D-F02B81C0831F}" type="slidenum">
              <a:rPr lang="zh-CN" altLang="en-US" smtClean="0"/>
              <a:pPr/>
              <a:t>1</a:t>
            </a:fld>
            <a:endParaRPr lang="zh-CN" altLang="en-US"/>
          </a:p>
        </p:txBody>
      </p:sp>
      <p:sp>
        <p:nvSpPr>
          <p:cNvPr id="6" name="页脚占位符 5"/>
          <p:cNvSpPr>
            <a:spLocks noGrp="1"/>
          </p:cNvSpPr>
          <p:nvPr>
            <p:ph type="ftr" sz="quarter" idx="11"/>
          </p:nvPr>
        </p:nvSpPr>
        <p:spPr/>
        <p:txBody>
          <a:bodyPr/>
          <a:lstStyle/>
          <a:p>
            <a:r>
              <a:rPr lang="zh-CN" altLang="en-US" smtClean="0"/>
              <a:t>创客教育普惠行动</a:t>
            </a:r>
            <a:endParaRPr lang="zh-CN" altLang="en-US"/>
          </a:p>
        </p:txBody>
      </p:sp>
      <p:sp>
        <p:nvSpPr>
          <p:cNvPr id="7" name="副标题 6"/>
          <p:cNvSpPr>
            <a:spLocks noGrp="1"/>
          </p:cNvSpPr>
          <p:nvPr>
            <p:ph type="subTitle" idx="1"/>
          </p:nvPr>
        </p:nvSpPr>
        <p:spPr>
          <a:xfrm>
            <a:off x="1022350" y="1882774"/>
            <a:ext cx="5292090" cy="3751958"/>
          </a:xfrm>
        </p:spPr>
        <p:txBody>
          <a:bodyPr>
            <a:normAutofit/>
          </a:bodyPr>
          <a:lstStyle/>
          <a:p>
            <a:pPr marL="0" indent="0" algn="ctr">
              <a:buNone/>
            </a:pPr>
            <a:r>
              <a:rPr lang="en-US" altLang="zh-CN" sz="2000" dirty="0" smtClean="0">
                <a:solidFill>
                  <a:schemeClr val="tx1"/>
                </a:solidFill>
              </a:rPr>
              <a:t>STEM</a:t>
            </a:r>
            <a:r>
              <a:rPr lang="zh-CN" altLang="en-US" sz="2000" dirty="0" smtClean="0">
                <a:solidFill>
                  <a:schemeClr val="tx1"/>
                </a:solidFill>
              </a:rPr>
              <a:t>之</a:t>
            </a:r>
            <a:r>
              <a:rPr lang="en-US" altLang="zh-CN" sz="2000" dirty="0" err="1" smtClean="0">
                <a:solidFill>
                  <a:schemeClr val="tx1"/>
                </a:solidFill>
              </a:rPr>
              <a:t>Laserblock</a:t>
            </a:r>
            <a:r>
              <a:rPr lang="en-US" altLang="zh-CN" sz="2000" dirty="0" smtClean="0">
                <a:solidFill>
                  <a:schemeClr val="tx1"/>
                </a:solidFill>
              </a:rPr>
              <a:t>@</a:t>
            </a:r>
            <a:r>
              <a:rPr lang="zh-CN" altLang="en-US" sz="2000" dirty="0" smtClean="0"/>
              <a:t>家庭创客空间孵化课程</a:t>
            </a:r>
            <a:endParaRPr lang="en-US" altLang="zh-CN" sz="2000" dirty="0" smtClean="0"/>
          </a:p>
          <a:p>
            <a:pPr marL="0" indent="0" algn="ctr">
              <a:buNone/>
            </a:pPr>
            <a:r>
              <a:rPr lang="zh-CN" altLang="en-US" dirty="0" smtClean="0">
                <a:solidFill>
                  <a:schemeClr val="tx1"/>
                </a:solidFill>
              </a:rPr>
              <a:t>数字鲁班</a:t>
            </a:r>
            <a:endParaRPr lang="en-US" altLang="zh-CN" sz="2000" dirty="0" smtClean="0">
              <a:solidFill>
                <a:schemeClr val="tx1"/>
              </a:solidFill>
            </a:endParaRPr>
          </a:p>
          <a:p>
            <a:pPr marL="0" indent="0" algn="ctr">
              <a:buNone/>
            </a:pPr>
            <a:endParaRPr lang="en-US" altLang="zh-CN" dirty="0" smtClean="0"/>
          </a:p>
          <a:p>
            <a:pPr marL="0" indent="0" algn="ctr">
              <a:buNone/>
            </a:pPr>
            <a:endParaRPr lang="en-US" altLang="zh-CN" dirty="0" smtClean="0"/>
          </a:p>
          <a:p>
            <a:pPr marL="0" indent="0" algn="ctr">
              <a:buNone/>
            </a:pPr>
            <a:endParaRPr lang="en-US" altLang="zh-CN" dirty="0" smtClean="0"/>
          </a:p>
          <a:p>
            <a:pPr marL="0" indent="0" algn="ctr">
              <a:buNone/>
            </a:pPr>
            <a:r>
              <a:rPr lang="zh-CN" altLang="en-US" dirty="0" smtClean="0"/>
              <a:t>吴俊杰、赵俊杰</a:t>
            </a:r>
            <a:endParaRPr lang="en-US" altLang="zh-CN" dirty="0" smtClean="0">
              <a:solidFill>
                <a:schemeClr val="tx1"/>
              </a:solidFill>
            </a:endParaRPr>
          </a:p>
        </p:txBody>
      </p:sp>
      <p:sp>
        <p:nvSpPr>
          <p:cNvPr id="8" name="TextBox 7"/>
          <p:cNvSpPr txBox="1"/>
          <p:nvPr/>
        </p:nvSpPr>
        <p:spPr>
          <a:xfrm>
            <a:off x="252239" y="306140"/>
            <a:ext cx="6408712" cy="646331"/>
          </a:xfrm>
          <a:prstGeom prst="rect">
            <a:avLst/>
          </a:prstGeom>
          <a:noFill/>
        </p:spPr>
        <p:txBody>
          <a:bodyPr wrap="square" rtlCol="0">
            <a:spAutoFit/>
          </a:bodyPr>
          <a:lstStyle/>
          <a:p>
            <a:r>
              <a:rPr lang="zh-CN" altLang="en-US" dirty="0"/>
              <a:t>根</a:t>
            </a:r>
            <a:r>
              <a:rPr lang="zh-CN" altLang="en-US" dirty="0" smtClean="0"/>
              <a:t>据教育部</a:t>
            </a:r>
            <a:r>
              <a:rPr lang="en-US" altLang="zh-CN" dirty="0" smtClean="0"/>
              <a:t>《</a:t>
            </a:r>
            <a:r>
              <a:rPr lang="zh-CN" altLang="en-US" dirty="0" smtClean="0"/>
              <a:t>中小学综合实践活动指导纲要</a:t>
            </a:r>
            <a:r>
              <a:rPr lang="en-US" altLang="zh-CN" dirty="0" smtClean="0"/>
              <a:t>》</a:t>
            </a:r>
            <a:r>
              <a:rPr lang="zh-CN" altLang="en-US" dirty="0" smtClean="0"/>
              <a:t>典型案例编制</a:t>
            </a:r>
            <a:endParaRPr lang="en-US" altLang="zh-CN" dirty="0" smtClean="0"/>
          </a:p>
          <a:p>
            <a:r>
              <a:rPr lang="zh-CN" altLang="en-US" dirty="0"/>
              <a:t>创</a:t>
            </a:r>
            <a:r>
              <a:rPr lang="zh-CN" altLang="en-US" dirty="0" smtClean="0"/>
              <a:t>客教育普惠课程由“吴俊杰和他的朋友们”教师团队开发</a:t>
            </a:r>
            <a:endParaRPr lang="en-US" altLang="zh-CN" dirty="0" smtClean="0"/>
          </a:p>
        </p:txBody>
      </p:sp>
      <p:sp>
        <p:nvSpPr>
          <p:cNvPr id="9" name="副标题 2"/>
          <p:cNvSpPr txBox="1">
            <a:spLocks/>
          </p:cNvSpPr>
          <p:nvPr/>
        </p:nvSpPr>
        <p:spPr>
          <a:xfrm>
            <a:off x="1134190" y="6059593"/>
            <a:ext cx="5292884" cy="2732758"/>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en-US" altLang="zh-CN" sz="24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少年创学院承制</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第三级别 立面结构</a:t>
            </a:r>
            <a:endParaRPr lang="en-US" altLang="zh-CN" sz="2000" b="1" dirty="0" smtClean="0"/>
          </a:p>
          <a:p>
            <a:r>
              <a:rPr lang="zh-CN" altLang="en-US" sz="2000" b="1" dirty="0" smtClean="0"/>
              <a:t> 数字鲁班 第</a:t>
            </a:r>
            <a:r>
              <a:rPr lang="en-US" altLang="zh-CN" sz="2000" b="1" dirty="0" smtClean="0"/>
              <a:t>7</a:t>
            </a:r>
            <a:r>
              <a:rPr lang="zh-CN" altLang="en-US" sz="2000" b="1" dirty="0" smtClean="0"/>
              <a:t>课：立体展台</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、练习使用三面连接的俊杰</a:t>
            </a:r>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剑晖结构的使用方法</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尝试着解决螺丝容易侧面螺母容易脱落的问题</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尝试着在模型上粘贴图案，制作一个大楼的效果</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815882"/>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dirty="0"/>
          </a:p>
          <a:p>
            <a:r>
              <a:rPr lang="en-US" altLang="zh-CN" sz="1600" dirty="0"/>
              <a:t>1</a:t>
            </a:r>
            <a:r>
              <a:rPr lang="zh-CN" altLang="en-US" sz="1600" dirty="0" smtClean="0"/>
              <a:t>、立面结构的连接，三维结构的定义</a:t>
            </a:r>
            <a:endParaRPr lang="en-US" altLang="zh-CN" sz="1600" dirty="0" smtClean="0"/>
          </a:p>
          <a:p>
            <a:r>
              <a:rPr lang="en-US" altLang="zh-CN" sz="1600" dirty="0" smtClean="0"/>
              <a:t>2</a:t>
            </a:r>
            <a:r>
              <a:rPr lang="zh-CN" altLang="en-US" sz="1600" dirty="0" smtClean="0"/>
              <a:t>、使用透明胶带等防止螺母滑脱的工程技巧</a:t>
            </a:r>
          </a:p>
          <a:p>
            <a:endParaRPr lang="zh-CN" altLang="en-US" sz="1600" dirty="0" smtClean="0"/>
          </a:p>
          <a:p>
            <a:r>
              <a:rPr lang="zh-CN" altLang="en-US" sz="1600" dirty="0" smtClean="0"/>
              <a:t>评价点：</a:t>
            </a:r>
            <a:r>
              <a:rPr lang="en-US" altLang="zh-CN" sz="1600" dirty="0" smtClean="0"/>
              <a:t>1</a:t>
            </a:r>
            <a:r>
              <a:rPr lang="zh-CN" altLang="en-US" sz="1600" dirty="0" smtClean="0"/>
              <a:t>、制作的立面结构比较结实，一米高落下</a:t>
            </a:r>
            <a:r>
              <a:rPr lang="en-US" altLang="zh-CN" sz="1600" dirty="0" smtClean="0"/>
              <a:t/>
            </a:r>
            <a:br>
              <a:rPr lang="en-US" altLang="zh-CN" sz="1600" dirty="0" smtClean="0"/>
            </a:br>
            <a:r>
              <a:rPr lang="en-US" altLang="zh-CN" sz="1600" dirty="0" smtClean="0"/>
              <a:t>                       </a:t>
            </a:r>
            <a:r>
              <a:rPr lang="zh-CN" altLang="en-US" sz="1600" dirty="0" smtClean="0"/>
              <a:t>摔不坏</a:t>
            </a:r>
          </a:p>
          <a:p>
            <a:r>
              <a:rPr lang="zh-CN" altLang="en-US" sz="1600" dirty="0" smtClean="0"/>
              <a:t>                  </a:t>
            </a:r>
            <a:r>
              <a:rPr lang="en-US" altLang="zh-CN" sz="1600" dirty="0" smtClean="0"/>
              <a:t>2</a:t>
            </a:r>
            <a:r>
              <a:rPr lang="zh-CN" altLang="en-US" sz="1600" dirty="0" smtClean="0"/>
              <a:t>、螺丝没有滑脱现象</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改变立面结构在大板上的位置，设想这样的外观能够有哪些应用。</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如果购买了自己的作品，在立面结构上用丙烯颜料进行涂装，比较丙烯颜料和水彩笔的涂色效果的区别。</a:t>
            </a:r>
            <a:endParaRPr lang="zh-CN" altLang="en-US" sz="1600" dirty="0">
              <a:sym typeface="+mn-ea"/>
            </a:endParaRPr>
          </a:p>
        </p:txBody>
      </p:sp>
      <p:pic>
        <p:nvPicPr>
          <p:cNvPr id="7170" name="Picture 2">
            <a:hlinkClick r:id="rId3" action="ppaction://hlinkfile"/>
          </p:cNvPr>
          <p:cNvPicPr>
            <a:picLocks noChangeAspect="1" noChangeArrowheads="1"/>
          </p:cNvPicPr>
          <p:nvPr/>
        </p:nvPicPr>
        <p:blipFill>
          <a:blip r:embed="rId4" cstate="print"/>
          <a:srcRect/>
          <a:stretch>
            <a:fillRect/>
          </a:stretch>
        </p:blipFill>
        <p:spPr bwMode="auto">
          <a:xfrm>
            <a:off x="828303" y="1458268"/>
            <a:ext cx="4392488" cy="3294366"/>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828303" y="4914852"/>
            <a:ext cx="2376264" cy="1782198"/>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3780631" y="4914852"/>
            <a:ext cx="2400000" cy="180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第三级别 立面结构</a:t>
            </a:r>
            <a:endParaRPr lang="en-US" altLang="zh-CN" sz="2000" b="1" dirty="0" smtClean="0"/>
          </a:p>
          <a:p>
            <a:r>
              <a:rPr lang="zh-CN" altLang="en-US" sz="2000" b="1" dirty="0" smtClean="0"/>
              <a:t> 数字鲁班 第</a:t>
            </a:r>
            <a:r>
              <a:rPr lang="en-US" altLang="zh-CN" sz="2000" b="1" dirty="0" smtClean="0"/>
              <a:t>8</a:t>
            </a:r>
            <a:r>
              <a:rPr lang="zh-CN" altLang="en-US" sz="2000" b="1" dirty="0" smtClean="0"/>
              <a:t>课：双人芭蕾</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、完成一个简单的小齿轮</a:t>
            </a:r>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大齿轮</a:t>
            </a:r>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小齿轮的传动结构</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尝试在小齿轮上安装一个立面结构，看一看新出现的影响传动的工程问题该如何解决。</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尝试着在模型上粘贴手绘的芭蕾舞图案，制作一个音乐盒的效果</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815882"/>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dirty="0"/>
          </a:p>
          <a:p>
            <a:r>
              <a:rPr lang="en-US" altLang="zh-CN" sz="1600" dirty="0"/>
              <a:t>1</a:t>
            </a:r>
            <a:r>
              <a:rPr lang="zh-CN" altLang="en-US" sz="1600" dirty="0" smtClean="0"/>
              <a:t>、在齿轮上安装里面结构的技巧</a:t>
            </a:r>
            <a:endParaRPr lang="en-US" altLang="zh-CN" sz="1600" dirty="0" smtClean="0"/>
          </a:p>
          <a:p>
            <a:r>
              <a:rPr lang="en-US" altLang="zh-CN" sz="1600" dirty="0" smtClean="0"/>
              <a:t>2</a:t>
            </a:r>
            <a:r>
              <a:rPr lang="zh-CN" altLang="en-US" sz="1600" dirty="0" smtClean="0"/>
              <a:t>、传动过程中垫高高度的多种方法</a:t>
            </a:r>
            <a:r>
              <a:rPr lang="en-US" altLang="zh-CN" sz="1600" dirty="0" smtClean="0"/>
              <a:t/>
            </a:r>
            <a:br>
              <a:rPr lang="en-US" altLang="zh-CN" sz="1600" dirty="0" smtClean="0"/>
            </a:br>
            <a:r>
              <a:rPr lang="zh-CN" altLang="en-US" sz="1600" dirty="0" smtClean="0"/>
              <a:t>使用垫片，大螺母或者小齿轮都可以完成</a:t>
            </a:r>
          </a:p>
          <a:p>
            <a:endParaRPr lang="zh-CN" altLang="en-US" sz="1600" dirty="0" smtClean="0"/>
          </a:p>
          <a:p>
            <a:r>
              <a:rPr lang="zh-CN" altLang="en-US" sz="1600" dirty="0" smtClean="0"/>
              <a:t>评价点：</a:t>
            </a:r>
            <a:r>
              <a:rPr lang="en-US" altLang="zh-CN" sz="1600" dirty="0" smtClean="0"/>
              <a:t>1</a:t>
            </a:r>
            <a:r>
              <a:rPr lang="zh-CN" altLang="en-US" sz="1600" dirty="0" smtClean="0"/>
              <a:t>、传动效果好，固定结实</a:t>
            </a:r>
          </a:p>
          <a:p>
            <a:r>
              <a:rPr lang="zh-CN" altLang="en-US" sz="1600" dirty="0" smtClean="0"/>
              <a:t>                  </a:t>
            </a:r>
            <a:r>
              <a:rPr lang="en-US" altLang="zh-CN" sz="1600" dirty="0" smtClean="0"/>
              <a:t>2</a:t>
            </a:r>
            <a:r>
              <a:rPr lang="zh-CN" altLang="en-US" sz="1600" dirty="0" smtClean="0"/>
              <a:t>、两个芭蕾舞图案转动比较同步</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拨动一次大齿轮，看看如何让芭蕾女孩的转动时间尽可能的长。</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更改小齿轮上的图案，用一个故事来描述图案所代表的情景。</a:t>
            </a:r>
            <a:endParaRPr lang="zh-CN" altLang="en-US" sz="1600" dirty="0">
              <a:sym typeface="+mn-ea"/>
            </a:endParaRPr>
          </a:p>
        </p:txBody>
      </p:sp>
      <p:pic>
        <p:nvPicPr>
          <p:cNvPr id="8194" name="Picture 2">
            <a:hlinkClick r:id="rId3" action="ppaction://hlinkfile"/>
          </p:cNvPr>
          <p:cNvPicPr>
            <a:picLocks noChangeAspect="1" noChangeArrowheads="1"/>
          </p:cNvPicPr>
          <p:nvPr/>
        </p:nvPicPr>
        <p:blipFill>
          <a:blip r:embed="rId4" cstate="print"/>
          <a:srcRect/>
          <a:stretch>
            <a:fillRect/>
          </a:stretch>
        </p:blipFill>
        <p:spPr bwMode="auto">
          <a:xfrm>
            <a:off x="900311" y="1314252"/>
            <a:ext cx="3840000" cy="2880000"/>
          </a:xfrm>
          <a:prstGeom prst="rect">
            <a:avLst/>
          </a:prstGeom>
          <a:noFill/>
          <a:ln w="9525">
            <a:noFill/>
            <a:miter lim="800000"/>
            <a:headEnd/>
            <a:tailEnd/>
          </a:ln>
        </p:spPr>
      </p:pic>
      <p:pic>
        <p:nvPicPr>
          <p:cNvPr id="8195" name="Picture 3"/>
          <p:cNvPicPr>
            <a:picLocks noChangeAspect="1" noChangeArrowheads="1"/>
          </p:cNvPicPr>
          <p:nvPr/>
        </p:nvPicPr>
        <p:blipFill>
          <a:blip r:embed="rId5" cstate="print"/>
          <a:srcRect/>
          <a:stretch>
            <a:fillRect/>
          </a:stretch>
        </p:blipFill>
        <p:spPr bwMode="auto">
          <a:xfrm>
            <a:off x="828303" y="4482604"/>
            <a:ext cx="1350000" cy="1800000"/>
          </a:xfrm>
          <a:prstGeom prst="rect">
            <a:avLst/>
          </a:prstGeom>
          <a:noFill/>
          <a:ln w="9525">
            <a:noFill/>
            <a:miter lim="800000"/>
            <a:headEnd/>
            <a:tailEnd/>
          </a:ln>
        </p:spPr>
      </p:pic>
      <p:pic>
        <p:nvPicPr>
          <p:cNvPr id="8196" name="Picture 4"/>
          <p:cNvPicPr>
            <a:picLocks noChangeAspect="1" noChangeArrowheads="1"/>
          </p:cNvPicPr>
          <p:nvPr/>
        </p:nvPicPr>
        <p:blipFill>
          <a:blip r:embed="rId6" cstate="print"/>
          <a:srcRect/>
          <a:stretch>
            <a:fillRect/>
          </a:stretch>
        </p:blipFill>
        <p:spPr bwMode="auto">
          <a:xfrm>
            <a:off x="2268463" y="4482604"/>
            <a:ext cx="2400000" cy="1800000"/>
          </a:xfrm>
          <a:prstGeom prst="rect">
            <a:avLst/>
          </a:prstGeom>
          <a:noFill/>
          <a:ln w="9525">
            <a:noFill/>
            <a:miter lim="800000"/>
            <a:headEnd/>
            <a:tailEnd/>
          </a:ln>
        </p:spPr>
      </p:pic>
      <p:pic>
        <p:nvPicPr>
          <p:cNvPr id="8197" name="Picture 5"/>
          <p:cNvPicPr>
            <a:picLocks noChangeAspect="1" noChangeArrowheads="1"/>
          </p:cNvPicPr>
          <p:nvPr/>
        </p:nvPicPr>
        <p:blipFill>
          <a:blip r:embed="rId7" cstate="print"/>
          <a:srcRect/>
          <a:stretch>
            <a:fillRect/>
          </a:stretch>
        </p:blipFill>
        <p:spPr bwMode="auto">
          <a:xfrm>
            <a:off x="4860751" y="2754412"/>
            <a:ext cx="1920000" cy="1440000"/>
          </a:xfrm>
          <a:prstGeom prst="rect">
            <a:avLst/>
          </a:prstGeom>
          <a:noFill/>
          <a:ln w="9525">
            <a:noFill/>
            <a:miter lim="800000"/>
            <a:headEnd/>
            <a:tailEnd/>
          </a:ln>
        </p:spPr>
      </p:pic>
      <p:pic>
        <p:nvPicPr>
          <p:cNvPr id="8198" name="Picture 6"/>
          <p:cNvPicPr>
            <a:picLocks noChangeAspect="1" noChangeArrowheads="1"/>
          </p:cNvPicPr>
          <p:nvPr/>
        </p:nvPicPr>
        <p:blipFill>
          <a:blip r:embed="rId8" cstate="print"/>
          <a:srcRect/>
          <a:stretch>
            <a:fillRect/>
          </a:stretch>
        </p:blipFill>
        <p:spPr bwMode="auto">
          <a:xfrm>
            <a:off x="4716735" y="4482604"/>
            <a:ext cx="2400000" cy="180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第三级别 立面结构</a:t>
            </a:r>
            <a:endParaRPr lang="en-US" altLang="zh-CN" sz="2000" b="1" dirty="0" smtClean="0"/>
          </a:p>
          <a:p>
            <a:r>
              <a:rPr lang="zh-CN" altLang="en-US" sz="2000" b="1" dirty="0" smtClean="0"/>
              <a:t> 数字鲁班 第</a:t>
            </a:r>
            <a:r>
              <a:rPr lang="en-US" altLang="zh-CN" sz="2000" b="1" dirty="0" smtClean="0"/>
              <a:t>9</a:t>
            </a:r>
            <a:r>
              <a:rPr lang="zh-CN" altLang="en-US" sz="2000" b="1" dirty="0" smtClean="0"/>
              <a:t>课：自制台秤</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、用两个三面连接的俊杰</a:t>
            </a:r>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剑晖结构构件一个螺母可以内嵌进去的直接连接。</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用滑槽来制作一个可以尽可能自由转动的转轴 。</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利用杠杆平衡的原理完成台秤的制作，使其左右平衡</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815882"/>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dirty="0"/>
          </a:p>
          <a:p>
            <a:r>
              <a:rPr lang="en-US" altLang="zh-CN" sz="1600" dirty="0"/>
              <a:t>1</a:t>
            </a:r>
            <a:r>
              <a:rPr lang="zh-CN" altLang="en-US" sz="1600" dirty="0" smtClean="0"/>
              <a:t>、用垫片保持台秤转轴的平衡和滑动顺畅</a:t>
            </a:r>
            <a:endParaRPr lang="en-US" altLang="zh-CN" sz="1600" dirty="0" smtClean="0"/>
          </a:p>
          <a:p>
            <a:r>
              <a:rPr lang="en-US" altLang="zh-CN" sz="1600" dirty="0" smtClean="0"/>
              <a:t>2</a:t>
            </a:r>
            <a:r>
              <a:rPr lang="zh-CN" altLang="en-US" sz="1600" dirty="0" smtClean="0"/>
              <a:t>、两片俊杰</a:t>
            </a:r>
            <a:r>
              <a:rPr lang="en-US" altLang="zh-CN" sz="1600" dirty="0" smtClean="0"/>
              <a:t>-</a:t>
            </a:r>
            <a:r>
              <a:rPr lang="zh-CN" altLang="en-US" sz="1600" dirty="0" smtClean="0"/>
              <a:t>剑晖结构的使用。</a:t>
            </a:r>
          </a:p>
          <a:p>
            <a:r>
              <a:rPr lang="en-US" altLang="zh-CN" sz="1600" dirty="0" smtClean="0"/>
              <a:t>3</a:t>
            </a:r>
            <a:r>
              <a:rPr lang="zh-CN" altLang="en-US" sz="1600" dirty="0" smtClean="0"/>
              <a:t>、用橡胶圈在长轴上固定大螺母</a:t>
            </a:r>
          </a:p>
          <a:p>
            <a:r>
              <a:rPr lang="zh-CN" altLang="en-US" sz="1600" dirty="0" smtClean="0"/>
              <a:t>评价点：</a:t>
            </a:r>
            <a:r>
              <a:rPr lang="en-US" altLang="zh-CN" sz="1600" dirty="0" smtClean="0"/>
              <a:t>1</a:t>
            </a:r>
            <a:r>
              <a:rPr lang="zh-CN" altLang="en-US" sz="1600" dirty="0" smtClean="0"/>
              <a:t>、台秤转动灵活，摩擦尽可能少</a:t>
            </a:r>
          </a:p>
          <a:p>
            <a:r>
              <a:rPr lang="zh-CN" altLang="en-US" sz="1600" dirty="0" smtClean="0"/>
              <a:t>                  </a:t>
            </a:r>
            <a:r>
              <a:rPr lang="en-US" altLang="zh-CN" sz="1600" dirty="0" smtClean="0"/>
              <a:t>2</a:t>
            </a:r>
            <a:r>
              <a:rPr lang="zh-CN" altLang="en-US" sz="1600" dirty="0" smtClean="0"/>
              <a:t>、通过调整左右重量和滑槽上砝码的位置</a:t>
            </a:r>
            <a:r>
              <a:rPr lang="en-US" altLang="zh-CN" sz="1600" dirty="0" smtClean="0"/>
              <a:t/>
            </a:r>
            <a:br>
              <a:rPr lang="en-US" altLang="zh-CN" sz="1600" dirty="0" smtClean="0"/>
            </a:br>
            <a:r>
              <a:rPr lang="en-US" altLang="zh-CN" sz="1600" dirty="0" smtClean="0"/>
              <a:t>                         </a:t>
            </a:r>
            <a:r>
              <a:rPr lang="zh-CN" altLang="en-US" sz="1600" dirty="0" smtClean="0"/>
              <a:t>可以使得台秤平衡，滑槽处于水平状态</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lnSpcReduction="100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在滑槽上粘接一段自制的刻度尺图案，在图案桑标记处一个大螺母两个大螺母和三个大螺母当作重物时，滑槽上的螺丝砝码的位置。</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如果用垫片做重物，能够估测出垫片重量是大螺母重量的几分之几 。</a:t>
            </a:r>
            <a:endParaRPr lang="zh-CN" altLang="en-US" sz="1600" dirty="0">
              <a:sym typeface="+mn-ea"/>
            </a:endParaRPr>
          </a:p>
        </p:txBody>
      </p:sp>
      <p:pic>
        <p:nvPicPr>
          <p:cNvPr id="9218" name="Picture 2">
            <a:hlinkClick r:id="rId3" action="ppaction://hlinkfile"/>
          </p:cNvPr>
          <p:cNvPicPr>
            <a:picLocks noChangeAspect="1" noChangeArrowheads="1"/>
          </p:cNvPicPr>
          <p:nvPr/>
        </p:nvPicPr>
        <p:blipFill>
          <a:blip r:embed="rId4" cstate="print"/>
          <a:srcRect/>
          <a:stretch>
            <a:fillRect/>
          </a:stretch>
        </p:blipFill>
        <p:spPr bwMode="auto">
          <a:xfrm>
            <a:off x="684287" y="1530276"/>
            <a:ext cx="3360000" cy="2520000"/>
          </a:xfrm>
          <a:prstGeom prst="rect">
            <a:avLst/>
          </a:prstGeom>
          <a:noFill/>
          <a:ln w="9525">
            <a:noFill/>
            <a:miter lim="800000"/>
            <a:headEnd/>
            <a:tailEnd/>
          </a:ln>
        </p:spPr>
      </p:pic>
      <p:pic>
        <p:nvPicPr>
          <p:cNvPr id="9219" name="Picture 3"/>
          <p:cNvPicPr>
            <a:picLocks noChangeAspect="1" noChangeArrowheads="1"/>
          </p:cNvPicPr>
          <p:nvPr/>
        </p:nvPicPr>
        <p:blipFill>
          <a:blip r:embed="rId5" cstate="print"/>
          <a:srcRect/>
          <a:stretch>
            <a:fillRect/>
          </a:stretch>
        </p:blipFill>
        <p:spPr bwMode="auto">
          <a:xfrm>
            <a:off x="4188943" y="2250356"/>
            <a:ext cx="2400000" cy="1800000"/>
          </a:xfrm>
          <a:prstGeom prst="rect">
            <a:avLst/>
          </a:prstGeom>
          <a:noFill/>
          <a:ln w="9525">
            <a:noFill/>
            <a:miter lim="800000"/>
            <a:headEnd/>
            <a:tailEnd/>
          </a:ln>
        </p:spPr>
      </p:pic>
      <p:pic>
        <p:nvPicPr>
          <p:cNvPr id="9220" name="Picture 4"/>
          <p:cNvPicPr>
            <a:picLocks noChangeAspect="1" noChangeArrowheads="1"/>
          </p:cNvPicPr>
          <p:nvPr/>
        </p:nvPicPr>
        <p:blipFill>
          <a:blip r:embed="rId6" cstate="print"/>
          <a:srcRect/>
          <a:stretch>
            <a:fillRect/>
          </a:stretch>
        </p:blipFill>
        <p:spPr bwMode="auto">
          <a:xfrm>
            <a:off x="684287" y="4698628"/>
            <a:ext cx="1920000" cy="1440000"/>
          </a:xfrm>
          <a:prstGeom prst="rect">
            <a:avLst/>
          </a:prstGeom>
          <a:noFill/>
          <a:ln w="9525">
            <a:noFill/>
            <a:miter lim="800000"/>
            <a:headEnd/>
            <a:tailEnd/>
          </a:ln>
        </p:spPr>
      </p:pic>
      <p:pic>
        <p:nvPicPr>
          <p:cNvPr id="9221" name="Picture 5"/>
          <p:cNvPicPr>
            <a:picLocks noChangeAspect="1" noChangeArrowheads="1"/>
          </p:cNvPicPr>
          <p:nvPr/>
        </p:nvPicPr>
        <p:blipFill>
          <a:blip r:embed="rId7" cstate="print"/>
          <a:srcRect/>
          <a:stretch>
            <a:fillRect/>
          </a:stretch>
        </p:blipFill>
        <p:spPr bwMode="auto">
          <a:xfrm>
            <a:off x="2844527" y="4698628"/>
            <a:ext cx="1920000" cy="1440000"/>
          </a:xfrm>
          <a:prstGeom prst="rect">
            <a:avLst/>
          </a:prstGeom>
          <a:noFill/>
          <a:ln w="9525">
            <a:noFill/>
            <a:miter lim="800000"/>
            <a:headEnd/>
            <a:tailEnd/>
          </a:ln>
        </p:spPr>
      </p:pic>
      <p:pic>
        <p:nvPicPr>
          <p:cNvPr id="9222" name="Picture 6"/>
          <p:cNvPicPr>
            <a:picLocks noChangeAspect="1" noChangeArrowheads="1"/>
          </p:cNvPicPr>
          <p:nvPr/>
        </p:nvPicPr>
        <p:blipFill>
          <a:blip r:embed="rId8" cstate="print"/>
          <a:srcRect/>
          <a:stretch>
            <a:fillRect/>
          </a:stretch>
        </p:blipFill>
        <p:spPr bwMode="auto">
          <a:xfrm>
            <a:off x="5004767" y="4698628"/>
            <a:ext cx="1080000" cy="144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第四级别 四边形结构</a:t>
            </a:r>
            <a:endParaRPr lang="en-US" altLang="zh-CN" sz="2000" b="1" dirty="0" smtClean="0"/>
          </a:p>
          <a:p>
            <a:r>
              <a:rPr lang="zh-CN" altLang="en-US" sz="2000" b="1" dirty="0" smtClean="0"/>
              <a:t> 数字鲁班 第</a:t>
            </a:r>
            <a:r>
              <a:rPr lang="en-US" altLang="zh-CN" sz="2000" b="1" dirty="0" smtClean="0"/>
              <a:t>10</a:t>
            </a:r>
            <a:r>
              <a:rPr lang="zh-CN" altLang="en-US" sz="2000" b="1" dirty="0" smtClean="0"/>
              <a:t>课：一起挥挥手</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、选择</a:t>
            </a:r>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个五孔梁和</a:t>
            </a:r>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个三孔梁，搭建一个平行四边形结构。</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改进平行四边形结构，生成三个不同的层，无遮挡 。</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将平行四边形改进为一般四边形，查看变化效果</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569660"/>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dirty="0"/>
          </a:p>
          <a:p>
            <a:r>
              <a:rPr lang="en-US" altLang="zh-CN" sz="1600" dirty="0"/>
              <a:t>1</a:t>
            </a:r>
            <a:r>
              <a:rPr lang="zh-CN" altLang="en-US" sz="1600" dirty="0" smtClean="0"/>
              <a:t>、平行四边形的构成方式以及三层搭建的方法</a:t>
            </a:r>
            <a:endParaRPr lang="en-US" altLang="zh-CN" sz="1600" dirty="0" smtClean="0"/>
          </a:p>
          <a:p>
            <a:r>
              <a:rPr lang="en-US" altLang="zh-CN" sz="1600" dirty="0" smtClean="0"/>
              <a:t>2</a:t>
            </a:r>
            <a:r>
              <a:rPr lang="zh-CN" altLang="en-US" sz="1600" dirty="0" smtClean="0"/>
              <a:t>、认识到平行四边形变化过程中同步摆动的特性。</a:t>
            </a:r>
          </a:p>
          <a:p>
            <a:r>
              <a:rPr lang="en-US" altLang="zh-CN" sz="1600" dirty="0" smtClean="0"/>
              <a:t>3</a:t>
            </a:r>
            <a:r>
              <a:rPr lang="zh-CN" altLang="en-US" sz="1600" dirty="0" smtClean="0"/>
              <a:t>、感受从平行四边形到一般四边形摆动的变化</a:t>
            </a:r>
          </a:p>
          <a:p>
            <a:r>
              <a:rPr lang="zh-CN" altLang="en-US" sz="1600" dirty="0" smtClean="0"/>
              <a:t>评价点：</a:t>
            </a:r>
            <a:r>
              <a:rPr lang="en-US" altLang="zh-CN" sz="1600" dirty="0" smtClean="0"/>
              <a:t>1</a:t>
            </a:r>
            <a:r>
              <a:rPr lang="zh-CN" altLang="en-US" sz="1600" dirty="0" smtClean="0"/>
              <a:t>、平行四边形摆动的很灵活，运行流畅</a:t>
            </a:r>
          </a:p>
          <a:p>
            <a:r>
              <a:rPr lang="zh-CN" altLang="en-US" sz="1600" dirty="0" smtClean="0"/>
              <a:t>                  </a:t>
            </a:r>
            <a:r>
              <a:rPr lang="en-US" altLang="zh-CN" sz="1600" dirty="0" smtClean="0"/>
              <a:t>2</a:t>
            </a:r>
            <a:r>
              <a:rPr lang="zh-CN" altLang="en-US" sz="1600" dirty="0" smtClean="0"/>
              <a:t>、一般四边形的摆动效果</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将平行四边形固定在大背景板上，设计一个应用情景 。</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用量角器定量的测量四边形摆动范围 。</a:t>
            </a:r>
            <a:endParaRPr lang="en-US" altLang="zh-CN" sz="1600" dirty="0" smtClean="0">
              <a:sym typeface="+mn-ea"/>
            </a:endParaRPr>
          </a:p>
          <a:p>
            <a:pPr marL="0" indent="0">
              <a:buNone/>
            </a:pPr>
            <a:r>
              <a:rPr lang="zh-CN" altLang="en-US" sz="1600" dirty="0" smtClean="0">
                <a:sym typeface="+mn-ea"/>
              </a:rPr>
              <a:t>主动杆摆动范围：</a:t>
            </a:r>
            <a:endParaRPr lang="en-US" altLang="zh-CN" sz="1600" dirty="0" smtClean="0">
              <a:sym typeface="+mn-ea"/>
            </a:endParaRPr>
          </a:p>
          <a:p>
            <a:pPr marL="0" indent="0">
              <a:buNone/>
            </a:pPr>
            <a:endParaRPr lang="en-US" altLang="zh-CN" sz="1600" dirty="0" smtClean="0">
              <a:sym typeface="+mn-ea"/>
            </a:endParaRPr>
          </a:p>
          <a:p>
            <a:pPr marL="0" indent="0">
              <a:buNone/>
            </a:pPr>
            <a:r>
              <a:rPr lang="zh-CN" altLang="en-US" sz="1600" dirty="0" smtClean="0">
                <a:sym typeface="+mn-ea"/>
              </a:rPr>
              <a:t>从动杆摆动范围：</a:t>
            </a:r>
            <a:endParaRPr lang="zh-CN" altLang="en-US" sz="1600" dirty="0">
              <a:sym typeface="+mn-ea"/>
            </a:endParaRPr>
          </a:p>
        </p:txBody>
      </p:sp>
      <p:pic>
        <p:nvPicPr>
          <p:cNvPr id="10242" name="Picture 2"/>
          <p:cNvPicPr>
            <a:picLocks noChangeAspect="1" noChangeArrowheads="1"/>
          </p:cNvPicPr>
          <p:nvPr/>
        </p:nvPicPr>
        <p:blipFill>
          <a:blip r:embed="rId3" cstate="print"/>
          <a:srcRect/>
          <a:stretch>
            <a:fillRect/>
          </a:stretch>
        </p:blipFill>
        <p:spPr bwMode="auto">
          <a:xfrm rot="16200000">
            <a:off x="765271" y="1233268"/>
            <a:ext cx="1350000" cy="1800000"/>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rot="16200000">
            <a:off x="1006029" y="4664918"/>
            <a:ext cx="1012500" cy="1800000"/>
          </a:xfrm>
          <a:prstGeom prst="rect">
            <a:avLst/>
          </a:prstGeom>
          <a:noFill/>
          <a:ln w="9525">
            <a:noFill/>
            <a:miter lim="800000"/>
            <a:headEnd/>
            <a:tailEnd/>
          </a:ln>
        </p:spPr>
      </p:pic>
      <p:pic>
        <p:nvPicPr>
          <p:cNvPr id="10244" name="Picture 4">
            <a:hlinkClick r:id="rId5" action="ppaction://hlinkfile"/>
          </p:cNvPr>
          <p:cNvPicPr>
            <a:picLocks noChangeAspect="1" noChangeArrowheads="1"/>
          </p:cNvPicPr>
          <p:nvPr/>
        </p:nvPicPr>
        <p:blipFill>
          <a:blip r:embed="rId6" cstate="print"/>
          <a:srcRect/>
          <a:stretch>
            <a:fillRect/>
          </a:stretch>
        </p:blipFill>
        <p:spPr bwMode="auto">
          <a:xfrm>
            <a:off x="612279" y="3114452"/>
            <a:ext cx="1800000" cy="1350000"/>
          </a:xfrm>
          <a:prstGeom prst="rect">
            <a:avLst/>
          </a:prstGeom>
          <a:noFill/>
          <a:ln w="9525">
            <a:noFill/>
            <a:miter lim="800000"/>
            <a:headEnd/>
            <a:tailEnd/>
          </a:ln>
        </p:spPr>
      </p:pic>
      <p:pic>
        <p:nvPicPr>
          <p:cNvPr id="10245" name="Picture 5"/>
          <p:cNvPicPr>
            <a:picLocks noChangeAspect="1" noChangeArrowheads="1"/>
          </p:cNvPicPr>
          <p:nvPr/>
        </p:nvPicPr>
        <p:blipFill>
          <a:blip r:embed="rId7" cstate="print"/>
          <a:srcRect/>
          <a:stretch>
            <a:fillRect/>
          </a:stretch>
        </p:blipFill>
        <p:spPr bwMode="auto">
          <a:xfrm rot="16200000">
            <a:off x="4653703" y="4689652"/>
            <a:ext cx="1350000" cy="1800000"/>
          </a:xfrm>
          <a:prstGeom prst="rect">
            <a:avLst/>
          </a:prstGeom>
          <a:noFill/>
          <a:ln w="9525">
            <a:noFill/>
            <a:miter lim="800000"/>
            <a:headEnd/>
            <a:tailEnd/>
          </a:ln>
        </p:spPr>
      </p:pic>
      <p:pic>
        <p:nvPicPr>
          <p:cNvPr id="10246" name="Picture 6"/>
          <p:cNvPicPr>
            <a:picLocks noChangeAspect="1" noChangeArrowheads="1"/>
          </p:cNvPicPr>
          <p:nvPr/>
        </p:nvPicPr>
        <p:blipFill>
          <a:blip r:embed="rId8" cstate="print"/>
          <a:srcRect/>
          <a:stretch>
            <a:fillRect/>
          </a:stretch>
        </p:blipFill>
        <p:spPr bwMode="auto">
          <a:xfrm rot="16200000">
            <a:off x="2997519" y="2889452"/>
            <a:ext cx="1350000" cy="1800000"/>
          </a:xfrm>
          <a:prstGeom prst="rect">
            <a:avLst/>
          </a:prstGeom>
          <a:noFill/>
          <a:ln w="9525">
            <a:noFill/>
            <a:miter lim="800000"/>
            <a:headEnd/>
            <a:tailEnd/>
          </a:ln>
        </p:spPr>
      </p:pic>
      <p:pic>
        <p:nvPicPr>
          <p:cNvPr id="10247" name="Picture 7"/>
          <p:cNvPicPr>
            <a:picLocks noChangeAspect="1" noChangeArrowheads="1"/>
          </p:cNvPicPr>
          <p:nvPr/>
        </p:nvPicPr>
        <p:blipFill>
          <a:blip r:embed="rId9" cstate="print"/>
          <a:srcRect/>
          <a:stretch>
            <a:fillRect/>
          </a:stretch>
        </p:blipFill>
        <p:spPr bwMode="auto">
          <a:xfrm>
            <a:off x="5076775" y="3114452"/>
            <a:ext cx="1800000" cy="135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第四级别 四边形结构</a:t>
            </a:r>
            <a:endParaRPr lang="en-US" altLang="zh-CN" sz="2000" b="1" dirty="0" smtClean="0"/>
          </a:p>
          <a:p>
            <a:r>
              <a:rPr lang="zh-CN" altLang="en-US" sz="2000" b="1" dirty="0" smtClean="0"/>
              <a:t> 数字鲁班 第</a:t>
            </a:r>
            <a:r>
              <a:rPr lang="en-US" altLang="zh-CN" sz="2000" b="1" dirty="0" smtClean="0"/>
              <a:t>11</a:t>
            </a:r>
            <a:r>
              <a:rPr lang="zh-CN" altLang="en-US" sz="2000" b="1" dirty="0" smtClean="0"/>
              <a:t>课：伸缩夹子</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323439"/>
          </a:xfrm>
          <a:prstGeom prst="rect">
            <a:avLst/>
          </a:prstGeom>
          <a:noFill/>
        </p:spPr>
        <p:txBody>
          <a:bodyPr wrap="square" rtlCol="0">
            <a:spAutoFit/>
          </a:bodyPr>
          <a:lstStyle/>
          <a:p>
            <a:r>
              <a:rPr lang="en-US" altLang="zh-CN" sz="16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、选择</a:t>
            </a:r>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个五孔梁搭建</a:t>
            </a:r>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个十字结构。</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将两个十字结构连接起来制作一个伸缩结构 。</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在伸缩结构的前段添加两个弯梁制作夹子的头部，联系使用伸缩夹夹取物体。</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569660"/>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dirty="0"/>
          </a:p>
          <a:p>
            <a:r>
              <a:rPr lang="en-US" altLang="zh-CN" sz="1600" dirty="0"/>
              <a:t>1</a:t>
            </a:r>
            <a:r>
              <a:rPr lang="zh-CN" altLang="en-US" sz="1600" dirty="0" smtClean="0"/>
              <a:t>、平行四边形与菱形的变化。</a:t>
            </a:r>
            <a:endParaRPr lang="en-US" altLang="zh-CN" sz="1600" dirty="0" smtClean="0"/>
          </a:p>
          <a:p>
            <a:r>
              <a:rPr lang="en-US" altLang="zh-CN" sz="1600" dirty="0" smtClean="0"/>
              <a:t>2</a:t>
            </a:r>
            <a:r>
              <a:rPr lang="zh-CN" altLang="en-US" sz="1600" dirty="0" smtClean="0"/>
              <a:t>、伸缩机构的搭建。</a:t>
            </a:r>
          </a:p>
          <a:p>
            <a:r>
              <a:rPr lang="en-US" altLang="zh-CN" sz="1600" dirty="0" smtClean="0"/>
              <a:t>3</a:t>
            </a:r>
            <a:r>
              <a:rPr lang="zh-CN" altLang="en-US" sz="1600" dirty="0" smtClean="0"/>
              <a:t>、调整夹子的角度，使得夹取效果更好</a:t>
            </a:r>
          </a:p>
          <a:p>
            <a:r>
              <a:rPr lang="zh-CN" altLang="en-US" sz="1600" dirty="0" smtClean="0"/>
              <a:t>评价点：</a:t>
            </a:r>
            <a:r>
              <a:rPr lang="en-US" altLang="zh-CN" sz="1600" dirty="0" smtClean="0"/>
              <a:t>1</a:t>
            </a:r>
            <a:r>
              <a:rPr lang="zh-CN" altLang="en-US" sz="1600" dirty="0" smtClean="0"/>
              <a:t>、伸缩夹子，伸缩流畅，夹子固定的比较紧</a:t>
            </a:r>
          </a:p>
          <a:p>
            <a:r>
              <a:rPr lang="zh-CN" altLang="en-US" sz="1600" dirty="0" smtClean="0"/>
              <a:t>                  </a:t>
            </a:r>
            <a:r>
              <a:rPr lang="en-US" altLang="zh-CN" sz="1600" dirty="0" smtClean="0"/>
              <a:t>2</a:t>
            </a:r>
            <a:r>
              <a:rPr lang="zh-CN" altLang="en-US" sz="1600" dirty="0" smtClean="0"/>
              <a:t>、能够稳定的夹取一个纸杯</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想办法制作伸缩范围更大的伸缩夹 。</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开展夹取纸杯比赛。</a:t>
            </a:r>
            <a:endParaRPr lang="zh-CN" altLang="en-US" sz="1600" dirty="0">
              <a:sym typeface="+mn-ea"/>
            </a:endParaRPr>
          </a:p>
        </p:txBody>
      </p:sp>
      <p:pic>
        <p:nvPicPr>
          <p:cNvPr id="11266" name="Picture 2"/>
          <p:cNvPicPr>
            <a:picLocks noChangeAspect="1" noChangeArrowheads="1"/>
          </p:cNvPicPr>
          <p:nvPr/>
        </p:nvPicPr>
        <p:blipFill>
          <a:blip r:embed="rId3" cstate="print"/>
          <a:srcRect/>
          <a:stretch>
            <a:fillRect/>
          </a:stretch>
        </p:blipFill>
        <p:spPr bwMode="auto">
          <a:xfrm>
            <a:off x="1188343" y="3834532"/>
            <a:ext cx="1800000" cy="13500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3564607" y="3834532"/>
            <a:ext cx="1800000" cy="1350000"/>
          </a:xfrm>
          <a:prstGeom prst="rect">
            <a:avLst/>
          </a:prstGeom>
          <a:noFill/>
          <a:ln w="9525">
            <a:noFill/>
            <a:miter lim="800000"/>
            <a:headEnd/>
            <a:tailEnd/>
          </a:ln>
        </p:spPr>
      </p:pic>
      <p:pic>
        <p:nvPicPr>
          <p:cNvPr id="11268" name="Picture 4"/>
          <p:cNvPicPr>
            <a:picLocks noChangeAspect="1" noChangeArrowheads="1"/>
          </p:cNvPicPr>
          <p:nvPr/>
        </p:nvPicPr>
        <p:blipFill>
          <a:blip r:embed="rId5" cstate="print"/>
          <a:srcRect/>
          <a:stretch>
            <a:fillRect/>
          </a:stretch>
        </p:blipFill>
        <p:spPr bwMode="auto">
          <a:xfrm>
            <a:off x="1188343" y="5346700"/>
            <a:ext cx="1800000" cy="1350000"/>
          </a:xfrm>
          <a:prstGeom prst="rect">
            <a:avLst/>
          </a:prstGeom>
          <a:noFill/>
          <a:ln w="9525">
            <a:noFill/>
            <a:miter lim="800000"/>
            <a:headEnd/>
            <a:tailEnd/>
          </a:ln>
        </p:spPr>
      </p:pic>
      <p:pic>
        <p:nvPicPr>
          <p:cNvPr id="11269" name="Picture 5">
            <a:hlinkClick r:id="rId6" action="ppaction://hlinkfile"/>
          </p:cNvPr>
          <p:cNvPicPr>
            <a:picLocks noChangeAspect="1" noChangeArrowheads="1"/>
          </p:cNvPicPr>
          <p:nvPr/>
        </p:nvPicPr>
        <p:blipFill>
          <a:blip r:embed="rId7" cstate="print"/>
          <a:srcRect/>
          <a:stretch>
            <a:fillRect/>
          </a:stretch>
        </p:blipFill>
        <p:spPr bwMode="auto">
          <a:xfrm>
            <a:off x="1194722" y="1314252"/>
            <a:ext cx="3096344" cy="2322258"/>
          </a:xfrm>
          <a:prstGeom prst="rect">
            <a:avLst/>
          </a:prstGeom>
          <a:noFill/>
          <a:ln w="9525">
            <a:noFill/>
            <a:miter lim="800000"/>
            <a:headEnd/>
            <a:tailEnd/>
          </a:ln>
        </p:spPr>
      </p:pic>
      <p:pic>
        <p:nvPicPr>
          <p:cNvPr id="11270" name="Picture 6"/>
          <p:cNvPicPr>
            <a:picLocks noChangeAspect="1" noChangeArrowheads="1"/>
          </p:cNvPicPr>
          <p:nvPr/>
        </p:nvPicPr>
        <p:blipFill>
          <a:blip r:embed="rId8" cstate="print"/>
          <a:srcRect/>
          <a:stretch>
            <a:fillRect/>
          </a:stretch>
        </p:blipFill>
        <p:spPr bwMode="auto">
          <a:xfrm>
            <a:off x="3564607" y="5346700"/>
            <a:ext cx="1800000" cy="135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第四级别 四边形结构</a:t>
            </a:r>
            <a:endParaRPr lang="en-US" altLang="zh-CN" sz="2000" b="1" dirty="0" smtClean="0"/>
          </a:p>
          <a:p>
            <a:r>
              <a:rPr lang="zh-CN" altLang="en-US" sz="2000" b="1" dirty="0" smtClean="0"/>
              <a:t> 数字鲁班 第</a:t>
            </a:r>
            <a:r>
              <a:rPr lang="en-US" altLang="zh-CN" sz="2000" b="1" dirty="0" smtClean="0"/>
              <a:t>12</a:t>
            </a:r>
            <a:r>
              <a:rPr lang="zh-CN" altLang="en-US" sz="2000" b="1" dirty="0" smtClean="0"/>
              <a:t>课：自制木偶戏</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、在背景板的右侧用平行四边形结构的变形搭建一个可以用弯梁控制摆动角度的密孔梁，使其左右摆动。</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将齿轮和密孔梁固定起来，放在背景板的左侧制作成另一个角色，在两个角色上粘接彩绘的任务造型构成一个木偶戏的故事。</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569660"/>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b="1" dirty="0"/>
          </a:p>
          <a:p>
            <a:r>
              <a:rPr lang="en-US" altLang="zh-CN" sz="1600" dirty="0"/>
              <a:t>1</a:t>
            </a:r>
            <a:r>
              <a:rPr lang="zh-CN" altLang="en-US" sz="1600" dirty="0" smtClean="0"/>
              <a:t>、平行四边形结构的应用。</a:t>
            </a:r>
            <a:endParaRPr lang="en-US" altLang="zh-CN" sz="1600" dirty="0" smtClean="0"/>
          </a:p>
          <a:p>
            <a:r>
              <a:rPr lang="en-US" altLang="zh-CN" sz="1600" dirty="0" smtClean="0"/>
              <a:t>2</a:t>
            </a:r>
            <a:r>
              <a:rPr lang="zh-CN" altLang="en-US" sz="1600" dirty="0" smtClean="0"/>
              <a:t>、</a:t>
            </a:r>
            <a:r>
              <a:rPr lang="en-US" altLang="zh-CN" sz="1600" dirty="0" smtClean="0"/>
              <a:t>4mm</a:t>
            </a:r>
            <a:r>
              <a:rPr lang="zh-CN" altLang="en-US" sz="1600" dirty="0" smtClean="0"/>
              <a:t>螺丝作为垫片的使用。</a:t>
            </a:r>
          </a:p>
          <a:p>
            <a:r>
              <a:rPr lang="en-US" altLang="zh-CN" sz="1600" dirty="0" smtClean="0"/>
              <a:t>3</a:t>
            </a:r>
            <a:r>
              <a:rPr lang="zh-CN" altLang="en-US" sz="1600" dirty="0" smtClean="0"/>
              <a:t>、木偶戏排练过程中的手眼口的协调</a:t>
            </a:r>
          </a:p>
          <a:p>
            <a:r>
              <a:rPr lang="zh-CN" altLang="en-US" sz="1600" dirty="0" smtClean="0"/>
              <a:t>评价点：</a:t>
            </a:r>
            <a:r>
              <a:rPr lang="en-US" altLang="zh-CN" sz="1600" dirty="0" smtClean="0"/>
              <a:t>1</a:t>
            </a:r>
            <a:r>
              <a:rPr lang="zh-CN" altLang="en-US" sz="1600" dirty="0" smtClean="0"/>
              <a:t>、木偶控制流畅</a:t>
            </a:r>
          </a:p>
          <a:p>
            <a:r>
              <a:rPr lang="zh-CN" altLang="en-US" sz="1600" dirty="0" smtClean="0"/>
              <a:t>                  </a:t>
            </a:r>
            <a:r>
              <a:rPr lang="en-US" altLang="zh-CN" sz="1600" dirty="0" smtClean="0"/>
              <a:t>2</a:t>
            </a:r>
            <a:r>
              <a:rPr lang="zh-CN" altLang="en-US" sz="1600" dirty="0" smtClean="0"/>
              <a:t>、木偶戏角色有对话，有交互，设计合理</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如果购买了器材，可以在背景板上增加场景的彩绘，效果更好。</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 调整密孔梁上接入长度，看看右侧木偶的摆动范围有什么变化。</a:t>
            </a:r>
            <a:endParaRPr lang="zh-CN" altLang="en-US" sz="1600" dirty="0">
              <a:sym typeface="+mn-ea"/>
            </a:endParaRPr>
          </a:p>
        </p:txBody>
      </p:sp>
      <p:pic>
        <p:nvPicPr>
          <p:cNvPr id="12290" name="Picture 2">
            <a:hlinkClick r:id="rId3" action="ppaction://hlinkfile"/>
          </p:cNvPr>
          <p:cNvPicPr>
            <a:picLocks noChangeAspect="1" noChangeArrowheads="1"/>
          </p:cNvPicPr>
          <p:nvPr/>
        </p:nvPicPr>
        <p:blipFill>
          <a:blip r:embed="rId4" cstate="print"/>
          <a:srcRect/>
          <a:stretch>
            <a:fillRect/>
          </a:stretch>
        </p:blipFill>
        <p:spPr bwMode="auto">
          <a:xfrm>
            <a:off x="1188343" y="1386260"/>
            <a:ext cx="3600000" cy="2700000"/>
          </a:xfrm>
          <a:prstGeom prst="rect">
            <a:avLst/>
          </a:prstGeom>
          <a:noFill/>
          <a:ln w="9525">
            <a:noFill/>
            <a:miter lim="800000"/>
            <a:headEnd/>
            <a:tailEnd/>
          </a:ln>
        </p:spPr>
      </p:pic>
      <p:pic>
        <p:nvPicPr>
          <p:cNvPr id="12291" name="Picture 3"/>
          <p:cNvPicPr>
            <a:picLocks noChangeAspect="1" noChangeArrowheads="1"/>
          </p:cNvPicPr>
          <p:nvPr/>
        </p:nvPicPr>
        <p:blipFill>
          <a:blip r:embed="rId5" cstate="print"/>
          <a:srcRect/>
          <a:stretch>
            <a:fillRect/>
          </a:stretch>
        </p:blipFill>
        <p:spPr bwMode="auto">
          <a:xfrm>
            <a:off x="1188343" y="4626620"/>
            <a:ext cx="1800000" cy="1350000"/>
          </a:xfrm>
          <a:prstGeom prst="rect">
            <a:avLst/>
          </a:prstGeom>
          <a:noFill/>
          <a:ln w="9525">
            <a:noFill/>
            <a:miter lim="800000"/>
            <a:headEnd/>
            <a:tailEnd/>
          </a:ln>
        </p:spPr>
      </p:pic>
      <p:pic>
        <p:nvPicPr>
          <p:cNvPr id="12292" name="Picture 4"/>
          <p:cNvPicPr>
            <a:picLocks noChangeAspect="1" noChangeArrowheads="1"/>
          </p:cNvPicPr>
          <p:nvPr/>
        </p:nvPicPr>
        <p:blipFill>
          <a:blip r:embed="rId6" cstate="print"/>
          <a:srcRect/>
          <a:stretch>
            <a:fillRect/>
          </a:stretch>
        </p:blipFill>
        <p:spPr bwMode="auto">
          <a:xfrm>
            <a:off x="3060551" y="4626620"/>
            <a:ext cx="1800000" cy="1350000"/>
          </a:xfrm>
          <a:prstGeom prst="rect">
            <a:avLst/>
          </a:prstGeom>
          <a:noFill/>
          <a:ln w="9525">
            <a:noFill/>
            <a:miter lim="800000"/>
            <a:headEnd/>
            <a:tailEnd/>
          </a:ln>
        </p:spPr>
      </p:pic>
      <p:pic>
        <p:nvPicPr>
          <p:cNvPr id="12293" name="Picture 5"/>
          <p:cNvPicPr>
            <a:picLocks noChangeAspect="1" noChangeArrowheads="1"/>
          </p:cNvPicPr>
          <p:nvPr/>
        </p:nvPicPr>
        <p:blipFill>
          <a:blip r:embed="rId7" cstate="print"/>
          <a:srcRect/>
          <a:stretch>
            <a:fillRect/>
          </a:stretch>
        </p:blipFill>
        <p:spPr bwMode="auto">
          <a:xfrm>
            <a:off x="4932759" y="4626620"/>
            <a:ext cx="1800000" cy="135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第五级别 曲柄结构</a:t>
            </a:r>
            <a:endParaRPr lang="en-US" altLang="zh-CN" sz="2000" b="1" dirty="0" smtClean="0"/>
          </a:p>
          <a:p>
            <a:r>
              <a:rPr lang="zh-CN" altLang="en-US" sz="2000" b="1" dirty="0" smtClean="0"/>
              <a:t> 数字鲁班 第</a:t>
            </a:r>
            <a:r>
              <a:rPr lang="en-US" altLang="zh-CN" sz="2000" b="1" dirty="0" smtClean="0"/>
              <a:t>13</a:t>
            </a:r>
            <a:r>
              <a:rPr lang="zh-CN" altLang="en-US" sz="2000" b="1" dirty="0" smtClean="0"/>
              <a:t>课：曲柄摇杆</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、在齿轮上的一个孔上，连接六孔梁作为连杆，将齿轮当作曲柄，在连杆的上层用三孔梁当作摇杆，将齿轮的中心和摇杆的末端固定在背景板上。</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改变摇杆的固定点，查看曲柄摇杆机构的运行效果 。</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569660"/>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b="1" dirty="0"/>
          </a:p>
          <a:p>
            <a:r>
              <a:rPr lang="en-US" altLang="zh-CN" sz="1600" dirty="0"/>
              <a:t>1</a:t>
            </a:r>
            <a:r>
              <a:rPr lang="zh-CN" altLang="en-US" sz="1600" dirty="0" smtClean="0"/>
              <a:t>、曲柄摇杆机构的搭建步骤，螺丝垫片的使用。</a:t>
            </a:r>
            <a:endParaRPr lang="en-US" altLang="zh-CN" sz="1600" dirty="0" smtClean="0"/>
          </a:p>
          <a:p>
            <a:r>
              <a:rPr lang="en-US" altLang="zh-CN" sz="1600" dirty="0" smtClean="0"/>
              <a:t>2</a:t>
            </a:r>
            <a:r>
              <a:rPr lang="zh-CN" altLang="en-US" sz="1600" dirty="0" smtClean="0"/>
              <a:t>、仔细观察转动是如何转化成摆动的。</a:t>
            </a:r>
          </a:p>
          <a:p>
            <a:r>
              <a:rPr lang="en-US" altLang="zh-CN" sz="1600" dirty="0" smtClean="0"/>
              <a:t>3</a:t>
            </a:r>
            <a:r>
              <a:rPr lang="zh-CN" altLang="en-US" sz="1600" dirty="0" smtClean="0"/>
              <a:t>、观察曲柄摇杆机构是否会有卡死的现象，思考其原因</a:t>
            </a:r>
          </a:p>
          <a:p>
            <a:r>
              <a:rPr lang="zh-CN" altLang="en-US" sz="1600" dirty="0" smtClean="0"/>
              <a:t>评价点：</a:t>
            </a:r>
            <a:r>
              <a:rPr lang="en-US" altLang="zh-CN" sz="1600" dirty="0" smtClean="0"/>
              <a:t>1</a:t>
            </a:r>
            <a:r>
              <a:rPr lang="zh-CN" altLang="en-US" sz="1600" dirty="0" smtClean="0"/>
              <a:t>、机构运行流畅</a:t>
            </a:r>
          </a:p>
          <a:p>
            <a:r>
              <a:rPr lang="zh-CN" altLang="en-US" sz="1600" dirty="0" smtClean="0"/>
              <a:t>                  </a:t>
            </a:r>
            <a:r>
              <a:rPr lang="en-US" altLang="zh-CN" sz="1600" dirty="0" smtClean="0"/>
              <a:t>2</a:t>
            </a:r>
            <a:r>
              <a:rPr lang="zh-CN" altLang="en-US" sz="1600" dirty="0" smtClean="0"/>
              <a:t>、能够说出摇杆摇动到最左端和最右端的时候曲柄的位置</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思考曲柄摇杆机构与四边形机构有什么联系 。</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 在一个曲柄摇杆机构上再安装一个平行四边形结构。</a:t>
            </a:r>
            <a:endParaRPr lang="zh-CN" altLang="en-US" sz="1600" dirty="0">
              <a:sym typeface="+mn-ea"/>
            </a:endParaRPr>
          </a:p>
        </p:txBody>
      </p:sp>
      <p:pic>
        <p:nvPicPr>
          <p:cNvPr id="13314" name="Picture 2">
            <a:hlinkClick r:id="rId3" action="ppaction://hlinkfile"/>
          </p:cNvPr>
          <p:cNvPicPr>
            <a:picLocks noChangeAspect="1" noChangeArrowheads="1"/>
          </p:cNvPicPr>
          <p:nvPr/>
        </p:nvPicPr>
        <p:blipFill>
          <a:blip r:embed="rId4" cstate="print"/>
          <a:srcRect/>
          <a:stretch>
            <a:fillRect/>
          </a:stretch>
        </p:blipFill>
        <p:spPr bwMode="auto">
          <a:xfrm>
            <a:off x="756295" y="1458268"/>
            <a:ext cx="2880320" cy="2160240"/>
          </a:xfrm>
          <a:prstGeom prst="rect">
            <a:avLst/>
          </a:prstGeom>
          <a:noFill/>
          <a:ln w="9525">
            <a:noFill/>
            <a:miter lim="800000"/>
            <a:headEnd/>
            <a:tailEnd/>
          </a:ln>
        </p:spPr>
      </p:pic>
      <p:pic>
        <p:nvPicPr>
          <p:cNvPr id="13315" name="Picture 3"/>
          <p:cNvPicPr>
            <a:picLocks noChangeAspect="1" noChangeArrowheads="1"/>
          </p:cNvPicPr>
          <p:nvPr/>
        </p:nvPicPr>
        <p:blipFill>
          <a:blip r:embed="rId5" cstate="print"/>
          <a:srcRect/>
          <a:stretch>
            <a:fillRect/>
          </a:stretch>
        </p:blipFill>
        <p:spPr bwMode="auto">
          <a:xfrm>
            <a:off x="756295" y="3834532"/>
            <a:ext cx="1800000" cy="1350000"/>
          </a:xfrm>
          <a:prstGeom prst="rect">
            <a:avLst/>
          </a:prstGeom>
          <a:noFill/>
          <a:ln w="9525">
            <a:noFill/>
            <a:miter lim="800000"/>
            <a:headEnd/>
            <a:tailEnd/>
          </a:ln>
        </p:spPr>
      </p:pic>
      <p:pic>
        <p:nvPicPr>
          <p:cNvPr id="13316" name="Picture 4"/>
          <p:cNvPicPr>
            <a:picLocks noChangeAspect="1" noChangeArrowheads="1"/>
          </p:cNvPicPr>
          <p:nvPr/>
        </p:nvPicPr>
        <p:blipFill>
          <a:blip r:embed="rId6" cstate="print"/>
          <a:srcRect/>
          <a:stretch>
            <a:fillRect/>
          </a:stretch>
        </p:blipFill>
        <p:spPr bwMode="auto">
          <a:xfrm>
            <a:off x="2772519" y="3834532"/>
            <a:ext cx="1800000" cy="1350000"/>
          </a:xfrm>
          <a:prstGeom prst="rect">
            <a:avLst/>
          </a:prstGeom>
          <a:noFill/>
          <a:ln w="9525">
            <a:noFill/>
            <a:miter lim="800000"/>
            <a:headEnd/>
            <a:tailEnd/>
          </a:ln>
        </p:spPr>
      </p:pic>
      <p:pic>
        <p:nvPicPr>
          <p:cNvPr id="13317" name="Picture 5"/>
          <p:cNvPicPr>
            <a:picLocks noChangeAspect="1" noChangeArrowheads="1"/>
          </p:cNvPicPr>
          <p:nvPr/>
        </p:nvPicPr>
        <p:blipFill>
          <a:blip r:embed="rId7" cstate="print"/>
          <a:srcRect/>
          <a:stretch>
            <a:fillRect/>
          </a:stretch>
        </p:blipFill>
        <p:spPr bwMode="auto">
          <a:xfrm>
            <a:off x="756295" y="5346700"/>
            <a:ext cx="1800000" cy="1012500"/>
          </a:xfrm>
          <a:prstGeom prst="rect">
            <a:avLst/>
          </a:prstGeom>
          <a:noFill/>
          <a:ln w="9525">
            <a:noFill/>
            <a:miter lim="800000"/>
            <a:headEnd/>
            <a:tailEnd/>
          </a:ln>
        </p:spPr>
      </p:pic>
      <p:pic>
        <p:nvPicPr>
          <p:cNvPr id="13318" name="Picture 6"/>
          <p:cNvPicPr>
            <a:picLocks noChangeAspect="1" noChangeArrowheads="1"/>
          </p:cNvPicPr>
          <p:nvPr/>
        </p:nvPicPr>
        <p:blipFill>
          <a:blip r:embed="rId8" cstate="print"/>
          <a:srcRect/>
          <a:stretch>
            <a:fillRect/>
          </a:stretch>
        </p:blipFill>
        <p:spPr bwMode="auto">
          <a:xfrm rot="16200000">
            <a:off x="2997519" y="5121700"/>
            <a:ext cx="1350000" cy="1800000"/>
          </a:xfrm>
          <a:prstGeom prst="rect">
            <a:avLst/>
          </a:prstGeom>
          <a:noFill/>
          <a:ln w="9525">
            <a:noFill/>
            <a:miter lim="800000"/>
            <a:headEnd/>
            <a:tailEnd/>
          </a:ln>
        </p:spPr>
      </p:pic>
      <p:pic>
        <p:nvPicPr>
          <p:cNvPr id="13319" name="Picture 7"/>
          <p:cNvPicPr>
            <a:picLocks noChangeAspect="1" noChangeArrowheads="1"/>
          </p:cNvPicPr>
          <p:nvPr/>
        </p:nvPicPr>
        <p:blipFill>
          <a:blip r:embed="rId9" cstate="print"/>
          <a:srcRect/>
          <a:stretch>
            <a:fillRect/>
          </a:stretch>
        </p:blipFill>
        <p:spPr bwMode="auto">
          <a:xfrm>
            <a:off x="4788743" y="5346700"/>
            <a:ext cx="1800000" cy="1350000"/>
          </a:xfrm>
          <a:prstGeom prst="rect">
            <a:avLst/>
          </a:prstGeom>
          <a:noFill/>
          <a:ln w="9525">
            <a:noFill/>
            <a:miter lim="800000"/>
            <a:headEnd/>
            <a:tailEnd/>
          </a:ln>
        </p:spPr>
      </p:pic>
      <p:pic>
        <p:nvPicPr>
          <p:cNvPr id="13321" name="Picture 9"/>
          <p:cNvPicPr>
            <a:picLocks noChangeAspect="1" noChangeArrowheads="1"/>
          </p:cNvPicPr>
          <p:nvPr/>
        </p:nvPicPr>
        <p:blipFill>
          <a:blip r:embed="rId10" cstate="print"/>
          <a:srcRect/>
          <a:stretch>
            <a:fillRect/>
          </a:stretch>
        </p:blipFill>
        <p:spPr bwMode="auto">
          <a:xfrm rot="16200000">
            <a:off x="4068663" y="1098228"/>
            <a:ext cx="2160240" cy="2880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第五级别 曲柄结构</a:t>
            </a:r>
            <a:endParaRPr lang="en-US" altLang="zh-CN" sz="2000" b="1" dirty="0" smtClean="0"/>
          </a:p>
          <a:p>
            <a:r>
              <a:rPr lang="zh-CN" altLang="en-US" sz="2000" b="1" dirty="0" smtClean="0"/>
              <a:t> 数字鲁班 第</a:t>
            </a:r>
            <a:r>
              <a:rPr lang="en-US" altLang="zh-CN" sz="2000" b="1" dirty="0" smtClean="0"/>
              <a:t>14</a:t>
            </a:r>
            <a:r>
              <a:rPr lang="zh-CN" altLang="en-US" sz="2000" b="1" dirty="0" smtClean="0"/>
              <a:t>课：曲柄滑块</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077218"/>
          </a:xfrm>
          <a:prstGeom prst="rect">
            <a:avLst/>
          </a:prstGeom>
          <a:noFill/>
        </p:spPr>
        <p:txBody>
          <a:bodyPr wrap="square" rtlCol="0">
            <a:spAutoFit/>
          </a:bodyPr>
          <a:lstStyle/>
          <a:p>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、将曲柄连杆结构中连杆的末端固定在滑道上，使得连杆可以在滑道中左右移动，实现转动转化为直线往复运动的效果。</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改变滑道的倾斜角度，查看移动效果 。</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569660"/>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b="1" dirty="0"/>
          </a:p>
          <a:p>
            <a:r>
              <a:rPr lang="en-US" altLang="zh-CN" sz="1600" dirty="0"/>
              <a:t>1</a:t>
            </a:r>
            <a:r>
              <a:rPr lang="zh-CN" altLang="en-US" sz="1600" dirty="0" smtClean="0"/>
              <a:t>、能够搭建稳定的滑道结构。</a:t>
            </a:r>
            <a:endParaRPr lang="en-US" altLang="zh-CN" sz="1600" dirty="0" smtClean="0"/>
          </a:p>
          <a:p>
            <a:r>
              <a:rPr lang="en-US" altLang="zh-CN" sz="1600" dirty="0" smtClean="0"/>
              <a:t>2</a:t>
            </a:r>
            <a:r>
              <a:rPr lang="zh-CN" altLang="en-US" sz="1600" dirty="0" smtClean="0"/>
              <a:t>、仔细观察转动是如何转化成往复直线运动的。</a:t>
            </a:r>
          </a:p>
          <a:p>
            <a:r>
              <a:rPr lang="en-US" altLang="zh-CN" sz="1600" dirty="0" smtClean="0"/>
              <a:t>3</a:t>
            </a:r>
            <a:r>
              <a:rPr lang="zh-CN" altLang="en-US" sz="1600" dirty="0" smtClean="0"/>
              <a:t>、观察曲柄滑道机构是否会有卡死的现象，思考其原因</a:t>
            </a:r>
          </a:p>
          <a:p>
            <a:r>
              <a:rPr lang="zh-CN" altLang="en-US" sz="1600" dirty="0" smtClean="0"/>
              <a:t>评价点：</a:t>
            </a:r>
            <a:r>
              <a:rPr lang="en-US" altLang="zh-CN" sz="1600" dirty="0" smtClean="0"/>
              <a:t>1</a:t>
            </a:r>
            <a:r>
              <a:rPr lang="zh-CN" altLang="en-US" sz="1600" dirty="0" smtClean="0"/>
              <a:t>、机构运行流畅</a:t>
            </a:r>
          </a:p>
          <a:p>
            <a:r>
              <a:rPr lang="zh-CN" altLang="en-US" sz="1600" dirty="0" smtClean="0"/>
              <a:t>                  </a:t>
            </a:r>
            <a:r>
              <a:rPr lang="en-US" altLang="zh-CN" sz="1600" dirty="0" smtClean="0"/>
              <a:t>2</a:t>
            </a:r>
            <a:r>
              <a:rPr lang="zh-CN" altLang="en-US" sz="1600" dirty="0" smtClean="0"/>
              <a:t>、能够说出滑动点到最左端和最右端的时候曲柄的位置</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测量滑道上的移动最大范围是多少 。</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 在滑道上固定一个多孔梁使得梁相对于滑道左右移动。</a:t>
            </a:r>
            <a:endParaRPr lang="zh-CN" altLang="en-US" sz="1600" dirty="0">
              <a:sym typeface="+mn-ea"/>
            </a:endParaRPr>
          </a:p>
        </p:txBody>
      </p:sp>
      <p:pic>
        <p:nvPicPr>
          <p:cNvPr id="14339" name="Picture 3">
            <a:hlinkClick r:id="rId3" action="ppaction://hlinkfile"/>
          </p:cNvPr>
          <p:cNvPicPr>
            <a:picLocks noChangeAspect="1" noChangeArrowheads="1"/>
          </p:cNvPicPr>
          <p:nvPr/>
        </p:nvPicPr>
        <p:blipFill>
          <a:blip r:embed="rId4" cstate="print"/>
          <a:srcRect/>
          <a:stretch>
            <a:fillRect/>
          </a:stretch>
        </p:blipFill>
        <p:spPr bwMode="auto">
          <a:xfrm rot="16200000">
            <a:off x="1863418" y="567169"/>
            <a:ext cx="2106234" cy="3744416"/>
          </a:xfrm>
          <a:prstGeom prst="rect">
            <a:avLst/>
          </a:prstGeom>
          <a:noFill/>
          <a:ln w="9525">
            <a:noFill/>
            <a:miter lim="800000"/>
            <a:headEnd/>
            <a:tailEnd/>
          </a:ln>
        </p:spPr>
      </p:pic>
      <p:pic>
        <p:nvPicPr>
          <p:cNvPr id="14340" name="Picture 4"/>
          <p:cNvPicPr>
            <a:picLocks noChangeAspect="1" noChangeArrowheads="1"/>
          </p:cNvPicPr>
          <p:nvPr/>
        </p:nvPicPr>
        <p:blipFill>
          <a:blip r:embed="rId5" cstate="print"/>
          <a:srcRect/>
          <a:stretch>
            <a:fillRect/>
          </a:stretch>
        </p:blipFill>
        <p:spPr bwMode="auto">
          <a:xfrm>
            <a:off x="1044327" y="3618508"/>
            <a:ext cx="2560000" cy="1440000"/>
          </a:xfrm>
          <a:prstGeom prst="rect">
            <a:avLst/>
          </a:prstGeom>
          <a:noFill/>
          <a:ln w="9525">
            <a:noFill/>
            <a:miter lim="800000"/>
            <a:headEnd/>
            <a:tailEnd/>
          </a:ln>
        </p:spPr>
      </p:pic>
      <p:pic>
        <p:nvPicPr>
          <p:cNvPr id="14341" name="Picture 5">
            <a:hlinkClick r:id="rId6" action="ppaction://hlinkfile"/>
          </p:cNvPr>
          <p:cNvPicPr>
            <a:picLocks noChangeAspect="1" noChangeArrowheads="1"/>
          </p:cNvPicPr>
          <p:nvPr/>
        </p:nvPicPr>
        <p:blipFill>
          <a:blip r:embed="rId7" cstate="print"/>
          <a:srcRect/>
          <a:stretch>
            <a:fillRect/>
          </a:stretch>
        </p:blipFill>
        <p:spPr bwMode="auto">
          <a:xfrm>
            <a:off x="1044327" y="5202684"/>
            <a:ext cx="2559600" cy="16914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第五级别 曲柄结构</a:t>
            </a:r>
            <a:endParaRPr lang="en-US" altLang="zh-CN" sz="2000" b="1" dirty="0" smtClean="0"/>
          </a:p>
          <a:p>
            <a:r>
              <a:rPr lang="zh-CN" altLang="en-US" sz="2000" b="1" dirty="0" smtClean="0"/>
              <a:t> 数字鲁班 第</a:t>
            </a:r>
            <a:r>
              <a:rPr lang="en-US" altLang="zh-CN" sz="2000" b="1" dirty="0" smtClean="0"/>
              <a:t>15</a:t>
            </a:r>
            <a:r>
              <a:rPr lang="zh-CN" altLang="en-US" sz="2000" b="1" dirty="0" smtClean="0"/>
              <a:t>课：敲鼓机械手</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077218"/>
          </a:xfrm>
          <a:prstGeom prst="rect">
            <a:avLst/>
          </a:prstGeom>
          <a:noFill/>
        </p:spPr>
        <p:txBody>
          <a:bodyPr wrap="square" rtlCol="0">
            <a:spAutoFit/>
          </a:bodyPr>
          <a:lstStyle/>
          <a:p>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、用滑槽作为摇杆，底板上安装一个螺丝并且将其连接在滑槽上。</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当齿轮曲柄转动时，发现摇杆在上下摆动，根据这个原理制作一个敲鼓的动态效果 。</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323439"/>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b="1" dirty="0"/>
          </a:p>
          <a:p>
            <a:r>
              <a:rPr lang="en-US" altLang="zh-CN" sz="1600" dirty="0"/>
              <a:t>1</a:t>
            </a:r>
            <a:r>
              <a:rPr lang="zh-CN" altLang="en-US" sz="1600" dirty="0" smtClean="0"/>
              <a:t>、将滑槽和曲柄摇杆机构结合起来。</a:t>
            </a:r>
          </a:p>
          <a:p>
            <a:r>
              <a:rPr lang="en-US" altLang="zh-CN" sz="1600" dirty="0" smtClean="0"/>
              <a:t>2</a:t>
            </a:r>
            <a:r>
              <a:rPr lang="zh-CN" altLang="en-US" sz="1600" dirty="0" smtClean="0"/>
              <a:t>、观察曲柄摇杆机构是否会有卡死的现象，思考其原因</a:t>
            </a:r>
          </a:p>
          <a:p>
            <a:r>
              <a:rPr lang="zh-CN" altLang="en-US" sz="1600" dirty="0" smtClean="0"/>
              <a:t>评价点：</a:t>
            </a:r>
            <a:r>
              <a:rPr lang="en-US" altLang="zh-CN" sz="1600" dirty="0" smtClean="0"/>
              <a:t>1</a:t>
            </a:r>
            <a:r>
              <a:rPr lang="zh-CN" altLang="en-US" sz="1600" dirty="0" smtClean="0"/>
              <a:t>、机构运行流畅</a:t>
            </a:r>
          </a:p>
          <a:p>
            <a:r>
              <a:rPr lang="zh-CN" altLang="en-US" sz="1600" dirty="0" smtClean="0"/>
              <a:t>                  </a:t>
            </a:r>
            <a:r>
              <a:rPr lang="en-US" altLang="zh-CN" sz="1600" dirty="0" smtClean="0"/>
              <a:t>2</a:t>
            </a:r>
            <a:r>
              <a:rPr lang="zh-CN" altLang="en-US" sz="1600" dirty="0" smtClean="0"/>
              <a:t>、能够说出摇杆上下摆动到最上端和最下端的时候曲柄的位置</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测量角度的摆动范围。</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 网络搜索一下这个机构的名字及其应用。</a:t>
            </a:r>
            <a:endParaRPr lang="zh-CN" altLang="en-US" sz="1600" dirty="0">
              <a:sym typeface="+mn-ea"/>
            </a:endParaRPr>
          </a:p>
        </p:txBody>
      </p:sp>
      <p:pic>
        <p:nvPicPr>
          <p:cNvPr id="15362" name="Picture 2">
            <a:hlinkClick r:id="rId3" action="ppaction://hlinkfile"/>
          </p:cNvPr>
          <p:cNvPicPr>
            <a:picLocks noChangeAspect="1" noChangeArrowheads="1"/>
          </p:cNvPicPr>
          <p:nvPr/>
        </p:nvPicPr>
        <p:blipFill>
          <a:blip r:embed="rId4" cstate="print"/>
          <a:srcRect/>
          <a:stretch>
            <a:fillRect/>
          </a:stretch>
        </p:blipFill>
        <p:spPr bwMode="auto">
          <a:xfrm>
            <a:off x="1044327" y="1386260"/>
            <a:ext cx="5120000" cy="2880000"/>
          </a:xfrm>
          <a:prstGeom prst="rect">
            <a:avLst/>
          </a:prstGeom>
          <a:noFill/>
          <a:ln w="9525">
            <a:noFill/>
            <a:miter lim="800000"/>
            <a:headEnd/>
            <a:tailEnd/>
          </a:ln>
        </p:spPr>
      </p:pic>
      <p:pic>
        <p:nvPicPr>
          <p:cNvPr id="15363" name="Picture 3"/>
          <p:cNvPicPr>
            <a:picLocks noChangeAspect="1" noChangeArrowheads="1"/>
          </p:cNvPicPr>
          <p:nvPr/>
        </p:nvPicPr>
        <p:blipFill>
          <a:blip r:embed="rId5" cstate="print"/>
          <a:srcRect/>
          <a:stretch>
            <a:fillRect/>
          </a:stretch>
        </p:blipFill>
        <p:spPr bwMode="auto">
          <a:xfrm>
            <a:off x="1044327" y="4482604"/>
            <a:ext cx="3240360" cy="18227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第六级别 二合一小项目</a:t>
            </a:r>
            <a:endParaRPr lang="en-US" altLang="zh-CN" sz="2000" b="1" dirty="0" smtClean="0"/>
          </a:p>
          <a:p>
            <a:r>
              <a:rPr lang="zh-CN" altLang="en-US" sz="2000" b="1" dirty="0" smtClean="0"/>
              <a:t> 数字鲁班 第</a:t>
            </a:r>
            <a:r>
              <a:rPr lang="en-US" altLang="zh-CN" sz="2000" b="1" dirty="0" smtClean="0"/>
              <a:t>16</a:t>
            </a:r>
            <a:r>
              <a:rPr lang="zh-CN" altLang="en-US" sz="2000" b="1" dirty="0" smtClean="0"/>
              <a:t>课：土耳其烤肉架</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、在钢轴上依次穿入小齿轮、橡胶圈、另一个小齿轮，用螺丝穿入联测的孔中将使得齿轮能够通过橡胶圈跟钢轴之间有一定的摩擦，可以带动钢轴一起转动。</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制作三个夹紧齿轮，配合立架，拨动下方的大齿轮，上面的两个小齿轮一同转动 。</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815882"/>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b="1" dirty="0"/>
          </a:p>
          <a:p>
            <a:r>
              <a:rPr lang="en-US" altLang="zh-CN" sz="1600" dirty="0"/>
              <a:t>1</a:t>
            </a:r>
            <a:r>
              <a:rPr lang="zh-CN" altLang="en-US" sz="1600" dirty="0" smtClean="0"/>
              <a:t>、夹紧齿轮的制作。</a:t>
            </a:r>
          </a:p>
          <a:p>
            <a:r>
              <a:rPr lang="en-US" altLang="zh-CN" sz="1600" dirty="0" smtClean="0"/>
              <a:t>2</a:t>
            </a:r>
            <a:r>
              <a:rPr lang="zh-CN" altLang="en-US" sz="1600" dirty="0" smtClean="0"/>
              <a:t>、认识到同轴的与轴固定的齿轮转动角速度是一样的。</a:t>
            </a:r>
            <a:endParaRPr lang="en-US" altLang="zh-CN" sz="1600" dirty="0" smtClean="0"/>
          </a:p>
          <a:p>
            <a:r>
              <a:rPr lang="en-US" altLang="zh-CN" sz="1600" dirty="0" smtClean="0"/>
              <a:t>3</a:t>
            </a:r>
            <a:r>
              <a:rPr lang="zh-CN" altLang="en-US" sz="1600" dirty="0" smtClean="0"/>
              <a:t>、会利用立面结构制作稳定的钢轴支架，会用小橡胶圈制作钢轴限位</a:t>
            </a:r>
            <a:endParaRPr lang="en-US" altLang="zh-CN" sz="1600" dirty="0" smtClean="0"/>
          </a:p>
          <a:p>
            <a:endParaRPr lang="zh-CN" altLang="en-US" sz="1600" dirty="0" smtClean="0"/>
          </a:p>
          <a:p>
            <a:r>
              <a:rPr lang="zh-CN" altLang="en-US" sz="1600" dirty="0" smtClean="0"/>
              <a:t>评价点：</a:t>
            </a:r>
            <a:r>
              <a:rPr lang="en-US" altLang="zh-CN" sz="1600" dirty="0" smtClean="0"/>
              <a:t>1</a:t>
            </a:r>
            <a:r>
              <a:rPr lang="zh-CN" altLang="en-US" sz="1600" dirty="0" smtClean="0"/>
              <a:t>、机构运行流畅</a:t>
            </a:r>
          </a:p>
          <a:p>
            <a:r>
              <a:rPr lang="zh-CN" altLang="en-US" sz="1600" dirty="0" smtClean="0"/>
              <a:t>                  </a:t>
            </a:r>
            <a:r>
              <a:rPr lang="en-US" altLang="zh-CN" sz="1600" dirty="0" smtClean="0"/>
              <a:t>2</a:t>
            </a:r>
            <a:r>
              <a:rPr lang="zh-CN" altLang="en-US" sz="1600" dirty="0" smtClean="0"/>
              <a:t>、钢轴架结实，垂直性好</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在烤肉架的小齿轮上挂上一些绘制的图案来模拟烤肉。</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 网络搜索一下这个机构的名字及其应用。</a:t>
            </a:r>
            <a:endParaRPr lang="zh-CN" altLang="en-US" sz="1600" dirty="0">
              <a:sym typeface="+mn-ea"/>
            </a:endParaRPr>
          </a:p>
        </p:txBody>
      </p:sp>
      <p:pic>
        <p:nvPicPr>
          <p:cNvPr id="16386" name="Picture 2"/>
          <p:cNvPicPr>
            <a:picLocks noChangeAspect="1" noChangeArrowheads="1"/>
          </p:cNvPicPr>
          <p:nvPr/>
        </p:nvPicPr>
        <p:blipFill>
          <a:blip r:embed="rId3" cstate="print"/>
          <a:srcRect/>
          <a:stretch>
            <a:fillRect/>
          </a:stretch>
        </p:blipFill>
        <p:spPr bwMode="auto">
          <a:xfrm>
            <a:off x="756295" y="1602284"/>
            <a:ext cx="2160000" cy="288000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2961991" y="2610396"/>
            <a:ext cx="2400000" cy="1800000"/>
          </a:xfrm>
          <a:prstGeom prst="rect">
            <a:avLst/>
          </a:prstGeom>
          <a:noFill/>
          <a:ln w="9525">
            <a:noFill/>
            <a:miter lim="800000"/>
            <a:headEnd/>
            <a:tailEnd/>
          </a:ln>
        </p:spPr>
      </p:pic>
      <p:pic>
        <p:nvPicPr>
          <p:cNvPr id="16388" name="Picture 4"/>
          <p:cNvPicPr>
            <a:picLocks noChangeAspect="1" noChangeArrowheads="1"/>
          </p:cNvPicPr>
          <p:nvPr/>
        </p:nvPicPr>
        <p:blipFill>
          <a:blip r:embed="rId5" cstate="print"/>
          <a:srcRect/>
          <a:stretch>
            <a:fillRect/>
          </a:stretch>
        </p:blipFill>
        <p:spPr bwMode="auto">
          <a:xfrm>
            <a:off x="756295" y="4698628"/>
            <a:ext cx="1800000" cy="1350000"/>
          </a:xfrm>
          <a:prstGeom prst="rect">
            <a:avLst/>
          </a:prstGeom>
          <a:noFill/>
          <a:ln w="9525">
            <a:noFill/>
            <a:miter lim="800000"/>
            <a:headEnd/>
            <a:tailEnd/>
          </a:ln>
        </p:spPr>
      </p:pic>
      <p:pic>
        <p:nvPicPr>
          <p:cNvPr id="16389" name="Picture 5"/>
          <p:cNvPicPr>
            <a:picLocks noChangeAspect="1" noChangeArrowheads="1"/>
          </p:cNvPicPr>
          <p:nvPr/>
        </p:nvPicPr>
        <p:blipFill>
          <a:blip r:embed="rId6" cstate="print"/>
          <a:srcRect/>
          <a:stretch>
            <a:fillRect/>
          </a:stretch>
        </p:blipFill>
        <p:spPr bwMode="auto">
          <a:xfrm>
            <a:off x="4716735" y="4698628"/>
            <a:ext cx="1800000" cy="1350000"/>
          </a:xfrm>
          <a:prstGeom prst="rect">
            <a:avLst/>
          </a:prstGeom>
          <a:noFill/>
          <a:ln w="9525">
            <a:noFill/>
            <a:miter lim="800000"/>
            <a:headEnd/>
            <a:tailEnd/>
          </a:ln>
        </p:spPr>
      </p:pic>
      <p:pic>
        <p:nvPicPr>
          <p:cNvPr id="16390" name="Picture 6"/>
          <p:cNvPicPr>
            <a:picLocks noChangeAspect="1" noChangeArrowheads="1"/>
          </p:cNvPicPr>
          <p:nvPr/>
        </p:nvPicPr>
        <p:blipFill>
          <a:blip r:embed="rId7" cstate="print"/>
          <a:srcRect/>
          <a:stretch>
            <a:fillRect/>
          </a:stretch>
        </p:blipFill>
        <p:spPr bwMode="auto">
          <a:xfrm>
            <a:off x="2700511" y="4698628"/>
            <a:ext cx="1800000" cy="1350000"/>
          </a:xfrm>
          <a:prstGeom prst="rect">
            <a:avLst/>
          </a:prstGeom>
          <a:noFill/>
          <a:ln w="9525">
            <a:noFill/>
            <a:miter lim="800000"/>
            <a:headEnd/>
            <a:tailEnd/>
          </a:ln>
        </p:spPr>
      </p:pic>
      <p:pic>
        <p:nvPicPr>
          <p:cNvPr id="16391" name="Picture 7"/>
          <p:cNvPicPr>
            <a:picLocks noChangeAspect="1" noChangeArrowheads="1"/>
          </p:cNvPicPr>
          <p:nvPr/>
        </p:nvPicPr>
        <p:blipFill>
          <a:blip r:embed="rId8" cstate="print"/>
          <a:srcRect/>
          <a:stretch>
            <a:fillRect/>
          </a:stretch>
        </p:blipFill>
        <p:spPr bwMode="auto">
          <a:xfrm>
            <a:off x="5410263" y="2610396"/>
            <a:ext cx="1178680" cy="180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创客教育普惠行动</a:t>
            </a:r>
            <a:endParaRPr lang="zh-CN" altLang="en-US" dirty="0"/>
          </a:p>
        </p:txBody>
      </p:sp>
      <p:sp>
        <p:nvSpPr>
          <p:cNvPr id="5" name="灯片编号占位符 4"/>
          <p:cNvSpPr>
            <a:spLocks noGrp="1"/>
          </p:cNvSpPr>
          <p:nvPr>
            <p:ph type="sldNum" sz="quarter" idx="12"/>
          </p:nvPr>
        </p:nvSpPr>
        <p:spPr/>
        <p:txBody>
          <a:bodyPr/>
          <a:lstStyle/>
          <a:p>
            <a:fld id="{0561FD86-C656-410D-999D-F02B81C0831F}" type="slidenum">
              <a:rPr lang="zh-CN" altLang="en-US" smtClean="0"/>
              <a:pPr/>
              <a:t>2</a:t>
            </a:fld>
            <a:endParaRPr lang="zh-CN" altLang="en-US"/>
          </a:p>
        </p:txBody>
      </p:sp>
      <p:pic>
        <p:nvPicPr>
          <p:cNvPr id="1026" name="Picture 2"/>
          <p:cNvPicPr>
            <a:picLocks noChangeAspect="1" noChangeArrowheads="1"/>
          </p:cNvPicPr>
          <p:nvPr/>
        </p:nvPicPr>
        <p:blipFill>
          <a:blip r:embed="rId2" cstate="print"/>
          <a:srcRect/>
          <a:stretch>
            <a:fillRect/>
          </a:stretch>
        </p:blipFill>
        <p:spPr bwMode="auto">
          <a:xfrm>
            <a:off x="684287" y="954212"/>
            <a:ext cx="3070152" cy="2283604"/>
          </a:xfrm>
          <a:prstGeom prst="rect">
            <a:avLst/>
          </a:prstGeom>
          <a:noFill/>
          <a:ln w="9525">
            <a:noFill/>
            <a:miter lim="800000"/>
            <a:headEnd/>
            <a:tailEnd/>
          </a:ln>
        </p:spPr>
      </p:pic>
      <p:sp>
        <p:nvSpPr>
          <p:cNvPr id="7" name="TextBox 6"/>
          <p:cNvSpPr txBox="1"/>
          <p:nvPr/>
        </p:nvSpPr>
        <p:spPr>
          <a:xfrm>
            <a:off x="540271" y="3546500"/>
            <a:ext cx="4968552" cy="6120680"/>
          </a:xfrm>
          <a:prstGeom prst="rect">
            <a:avLst/>
          </a:prstGeom>
          <a:noFill/>
        </p:spPr>
        <p:txBody>
          <a:bodyPr wrap="square" rtlCol="0">
            <a:spAutoFit/>
          </a:bodyPr>
          <a:lstStyle/>
          <a:p>
            <a:r>
              <a:rPr lang="zh-CN" altLang="en-US" sz="1400" dirty="0" smtClean="0"/>
              <a:t>作者简介：</a:t>
            </a:r>
            <a:endParaRPr lang="en-US" altLang="zh-CN" sz="1400" dirty="0" smtClean="0"/>
          </a:p>
          <a:p>
            <a:r>
              <a:rPr lang="zh-CN" altLang="en-US" sz="1400" b="1" dirty="0" smtClean="0"/>
              <a:t>吴俊杰</a:t>
            </a:r>
            <a:r>
              <a:rPr lang="zh-CN" altLang="en-US" sz="1400" dirty="0" smtClean="0"/>
              <a:t>，北京景山学校信息技术、物理教师，</a:t>
            </a:r>
            <a:r>
              <a:rPr lang="en-US" altLang="zh-CN" sz="1400" dirty="0" smtClean="0"/>
              <a:t>STEM</a:t>
            </a:r>
            <a:r>
              <a:rPr lang="zh-CN" altLang="en-US" sz="1400" dirty="0" smtClean="0"/>
              <a:t>教育研究者，研究方向为创客教育的普及课程和教师专业发展，创客教育普惠课程创始人，中国电子学会现代教育技术分会创客教育专家委员会副理事长。全国中小学生创</a:t>
            </a:r>
            <a:r>
              <a:rPr lang="en-US" altLang="zh-CN" sz="1400" dirty="0" smtClean="0"/>
              <a:t>•</a:t>
            </a:r>
            <a:r>
              <a:rPr lang="zh-CN" altLang="en-US" sz="1400" dirty="0" smtClean="0"/>
              <a:t>造大赛总教练，中国创客教育联盟副理事长，全国中小学</a:t>
            </a:r>
            <a:r>
              <a:rPr lang="en-US" altLang="zh-CN" sz="1400" dirty="0" smtClean="0"/>
              <a:t>STEAM</a:t>
            </a:r>
            <a:r>
              <a:rPr lang="zh-CN" altLang="en-US" sz="1400" dirty="0" smtClean="0"/>
              <a:t>教育大会联合发起人，“猫友汇”社群联合创始人，家庭创客空间计划、</a:t>
            </a:r>
            <a:r>
              <a:rPr lang="en-US" altLang="zh-CN" sz="1400" dirty="0" err="1" smtClean="0"/>
              <a:t>LaserBlock</a:t>
            </a:r>
            <a:r>
              <a:rPr lang="zh-CN" altLang="en-US" sz="1400" dirty="0" smtClean="0"/>
              <a:t>开源结构件项目发起人。在</a:t>
            </a:r>
            <a:r>
              <a:rPr lang="en-US" altLang="zh-CN" sz="1400" dirty="0" smtClean="0"/>
              <a:t>《</a:t>
            </a:r>
            <a:r>
              <a:rPr lang="zh-CN" altLang="en-US" sz="1400" dirty="0" smtClean="0"/>
              <a:t>上海教育</a:t>
            </a:r>
            <a:r>
              <a:rPr lang="en-US" altLang="zh-CN" sz="1400" dirty="0" smtClean="0"/>
              <a:t>》</a:t>
            </a:r>
            <a:r>
              <a:rPr lang="zh-CN" altLang="en-US" sz="1400" dirty="0" smtClean="0"/>
              <a:t>、</a:t>
            </a:r>
            <a:r>
              <a:rPr lang="en-US" altLang="zh-CN" sz="1400" dirty="0" smtClean="0"/>
              <a:t>《</a:t>
            </a:r>
            <a:r>
              <a:rPr lang="zh-CN" altLang="en-US" sz="1400" dirty="0" smtClean="0"/>
              <a:t>教学仪器与实验</a:t>
            </a:r>
            <a:r>
              <a:rPr lang="en-US" altLang="zh-CN" sz="1400" dirty="0" smtClean="0"/>
              <a:t>》</a:t>
            </a:r>
            <a:r>
              <a:rPr lang="zh-CN" altLang="en-US" sz="1400" dirty="0" smtClean="0"/>
              <a:t>、</a:t>
            </a:r>
            <a:r>
              <a:rPr lang="en-US" altLang="zh-CN" sz="1400" dirty="0" smtClean="0"/>
              <a:t>《</a:t>
            </a:r>
            <a:r>
              <a:rPr lang="zh-CN" altLang="en-US" sz="1400" dirty="0" smtClean="0"/>
              <a:t>中国信息技术教育</a:t>
            </a:r>
            <a:r>
              <a:rPr lang="en-US" altLang="zh-CN" sz="1400" dirty="0" smtClean="0"/>
              <a:t>》</a:t>
            </a:r>
            <a:r>
              <a:rPr lang="zh-CN" altLang="en-US" sz="1400" dirty="0" smtClean="0"/>
              <a:t>、</a:t>
            </a:r>
            <a:r>
              <a:rPr lang="en-US" altLang="zh-CN" sz="1400" dirty="0" smtClean="0"/>
              <a:t>《</a:t>
            </a:r>
            <a:r>
              <a:rPr lang="zh-CN" altLang="en-US" sz="1400" dirty="0" smtClean="0"/>
              <a:t>中小学信息技术教育</a:t>
            </a:r>
            <a:r>
              <a:rPr lang="en-US" altLang="zh-CN" sz="1400" dirty="0" smtClean="0"/>
              <a:t>》</a:t>
            </a:r>
            <a:r>
              <a:rPr lang="zh-CN" altLang="en-US" sz="1400" dirty="0" smtClean="0"/>
              <a:t>杂志开设不定期专栏，发表论文七十余篇，专著三本。在创新创业领域，致力于从教育的角度推动可持续发展理念下的模块可重用的设计，推进电子、家电、家具、建筑行业的可重用设计的理念和消费行为。</a:t>
            </a:r>
            <a:endParaRPr lang="en-US" altLang="zh-CN" sz="1400" dirty="0" smtClean="0"/>
          </a:p>
          <a:p>
            <a:endParaRPr lang="en-US" altLang="zh-CN" sz="1400" dirty="0" smtClean="0"/>
          </a:p>
          <a:p>
            <a:r>
              <a:rPr lang="zh-CN" altLang="en-US" sz="1400" b="1" dirty="0" smtClean="0"/>
              <a:t>赵俊杰</a:t>
            </a:r>
            <a:r>
              <a:rPr lang="zh-CN" altLang="en-US" sz="1400" dirty="0" smtClean="0"/>
              <a:t>，毕业于浙江师范大学数理信息学院计算机系。浙江省温岭市大溪镇潘郎小学信息处主任，负责信息技术教学、网络管理、科技教育等工作，同时担任校童创中心负责人，研究方向为普惠型创客教育、数字化校园、翻转课堂。</a:t>
            </a:r>
            <a:r>
              <a:rPr lang="en-US" altLang="zh-CN" sz="1400" dirty="0" smtClean="0"/>
              <a:t>2012</a:t>
            </a:r>
            <a:r>
              <a:rPr lang="zh-CN" altLang="en-US" sz="1400" dirty="0" smtClean="0"/>
              <a:t>年被评为温岭市青少年建筑、车辆、航海、航空模型暨七巧科技竞赛优秀指导教师。</a:t>
            </a:r>
            <a:r>
              <a:rPr lang="en-US" altLang="zh-CN" sz="1400" dirty="0" smtClean="0"/>
              <a:t>2012</a:t>
            </a:r>
            <a:r>
              <a:rPr lang="zh-CN" altLang="en-US" sz="1400" dirty="0" smtClean="0"/>
              <a:t>学年被评为温岭市先进教育工作者。</a:t>
            </a:r>
            <a:r>
              <a:rPr lang="en-US" altLang="zh-CN" sz="1400" dirty="0" smtClean="0"/>
              <a:t>2013</a:t>
            </a:r>
            <a:r>
              <a:rPr lang="zh-CN" altLang="en-US" sz="1400" dirty="0" smtClean="0"/>
              <a:t>年获温岭市中小学学科专任教师现场课件制作竞赛一等奖。</a:t>
            </a:r>
            <a:r>
              <a:rPr lang="en-US" altLang="zh-CN" sz="1400" dirty="0" smtClean="0"/>
              <a:t>2013</a:t>
            </a:r>
            <a:r>
              <a:rPr lang="zh-CN" altLang="en-US" sz="1400" dirty="0" smtClean="0"/>
              <a:t>年 </a:t>
            </a:r>
            <a:r>
              <a:rPr lang="en-US" altLang="zh-CN" sz="1400" dirty="0" smtClean="0"/>
              <a:t>-2015</a:t>
            </a:r>
            <a:r>
              <a:rPr lang="zh-CN" altLang="en-US" sz="1400" dirty="0" smtClean="0"/>
              <a:t>年连续三年参加了全国中小学</a:t>
            </a:r>
            <a:r>
              <a:rPr lang="en-US" altLang="zh-CN" sz="1400" dirty="0" smtClean="0"/>
              <a:t>STEAM</a:t>
            </a:r>
            <a:r>
              <a:rPr lang="zh-CN" altLang="en-US" sz="1400" dirty="0" smtClean="0"/>
              <a:t>教育论坛。</a:t>
            </a:r>
            <a:r>
              <a:rPr lang="en-US" altLang="zh-CN" sz="1400" dirty="0" smtClean="0"/>
              <a:t>2015</a:t>
            </a:r>
            <a:r>
              <a:rPr lang="zh-CN" altLang="en-US" sz="1400" dirty="0" smtClean="0"/>
              <a:t>年年度被评为农村优秀教师。</a:t>
            </a:r>
            <a:r>
              <a:rPr lang="en-US" altLang="zh-CN" sz="1400" dirty="0" smtClean="0"/>
              <a:t>2016</a:t>
            </a:r>
            <a:r>
              <a:rPr lang="zh-CN" altLang="en-US" sz="1400" dirty="0" smtClean="0"/>
              <a:t>年在温岭市小学信息技术教研会上做了</a:t>
            </a:r>
            <a:r>
              <a:rPr lang="en-US" altLang="zh-CN" sz="1400" dirty="0" smtClean="0"/>
              <a:t>《</a:t>
            </a:r>
            <a:r>
              <a:rPr lang="zh-CN" altLang="en-US" sz="1400" dirty="0" smtClean="0"/>
              <a:t>基于家创课程的校园创客空间建设方向的研讨和交流</a:t>
            </a:r>
            <a:r>
              <a:rPr lang="en-US" altLang="zh-CN" sz="1400" dirty="0" smtClean="0"/>
              <a:t>》</a:t>
            </a:r>
            <a:r>
              <a:rPr lang="zh-CN" altLang="en-US" sz="1400" dirty="0" smtClean="0"/>
              <a:t>讲座。</a:t>
            </a:r>
            <a:r>
              <a:rPr lang="en-US" altLang="zh-CN" sz="1400" dirty="0" smtClean="0"/>
              <a:t>2017</a:t>
            </a:r>
            <a:r>
              <a:rPr lang="zh-CN" altLang="en-US" sz="1400" dirty="0" smtClean="0"/>
              <a:t>年</a:t>
            </a:r>
            <a:r>
              <a:rPr lang="en-US" altLang="zh-CN" sz="1400" dirty="0" smtClean="0"/>
              <a:t>8</a:t>
            </a:r>
            <a:r>
              <a:rPr lang="zh-CN" altLang="en-US" sz="1400" dirty="0" smtClean="0"/>
              <a:t>月荣获温岭市第八届中小学教师教学大比武（小学信息技术）一等奖，并被授予“温岭市教学能手”称号。</a:t>
            </a:r>
            <a:endParaRPr lang="zh-CN" altLang="en-US" sz="1400" dirty="0"/>
          </a:p>
        </p:txBody>
      </p:sp>
      <p:pic>
        <p:nvPicPr>
          <p:cNvPr id="6" name="Picture 2"/>
          <p:cNvPicPr>
            <a:picLocks noChangeAspect="1" noChangeArrowheads="1"/>
          </p:cNvPicPr>
          <p:nvPr/>
        </p:nvPicPr>
        <p:blipFill>
          <a:blip r:embed="rId3" cstate="print"/>
          <a:srcRect/>
          <a:stretch>
            <a:fillRect/>
          </a:stretch>
        </p:blipFill>
        <p:spPr bwMode="auto">
          <a:xfrm>
            <a:off x="3662808" y="1069851"/>
            <a:ext cx="3070151" cy="2520280"/>
          </a:xfrm>
          <a:prstGeom prst="rect">
            <a:avLst/>
          </a:prstGeom>
          <a:noFill/>
          <a:ln w="9525">
            <a:noFill/>
            <a:miter lim="800000"/>
            <a:headEnd/>
            <a:tailEnd/>
          </a:ln>
        </p:spPr>
      </p:pic>
      <p:pic>
        <p:nvPicPr>
          <p:cNvPr id="19458" name="Picture 2"/>
          <p:cNvPicPr>
            <a:picLocks noChangeAspect="1" noChangeArrowheads="1"/>
          </p:cNvPicPr>
          <p:nvPr/>
        </p:nvPicPr>
        <p:blipFill>
          <a:blip r:embed="rId4" cstate="print"/>
          <a:srcRect/>
          <a:stretch>
            <a:fillRect/>
          </a:stretch>
        </p:blipFill>
        <p:spPr bwMode="auto">
          <a:xfrm>
            <a:off x="5436815" y="6642844"/>
            <a:ext cx="1417500" cy="2231968"/>
          </a:xfrm>
          <a:prstGeom prst="rect">
            <a:avLst/>
          </a:prstGeom>
          <a:noFill/>
          <a:ln w="9525">
            <a:noFill/>
            <a:miter lim="800000"/>
            <a:headEnd/>
            <a:tailEnd/>
          </a:ln>
        </p:spPr>
      </p:pic>
      <p:pic>
        <p:nvPicPr>
          <p:cNvPr id="19459" name="Picture 3"/>
          <p:cNvPicPr>
            <a:picLocks noChangeAspect="1" noChangeArrowheads="1"/>
          </p:cNvPicPr>
          <p:nvPr/>
        </p:nvPicPr>
        <p:blipFill>
          <a:blip r:embed="rId5" cstate="print"/>
          <a:srcRect/>
          <a:stretch>
            <a:fillRect/>
          </a:stretch>
        </p:blipFill>
        <p:spPr bwMode="auto">
          <a:xfrm>
            <a:off x="5436815" y="3834532"/>
            <a:ext cx="1417500" cy="23039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第六级别 二合一小项目</a:t>
            </a:r>
            <a:endParaRPr lang="en-US" altLang="zh-CN" sz="2000" b="1" dirty="0" smtClean="0"/>
          </a:p>
          <a:p>
            <a:r>
              <a:rPr lang="zh-CN" altLang="en-US" sz="2000" b="1" dirty="0" smtClean="0"/>
              <a:t> 数字鲁班 第</a:t>
            </a:r>
            <a:r>
              <a:rPr lang="en-US" altLang="zh-CN" sz="2000" b="1" dirty="0" smtClean="0"/>
              <a:t>17</a:t>
            </a:r>
            <a:r>
              <a:rPr lang="zh-CN" altLang="en-US" sz="2000" b="1" dirty="0" smtClean="0"/>
              <a:t>课：电风扇</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、使用立面结构来将两个底板固定在一起，声称一个齿轮箱，制作一个大夹紧齿轮，和两个小夹紧齿轮，在其中的一个小齿轮上固定一个密孔梁当作风扇的扇叶。</a:t>
            </a:r>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用两根钢轴来分别固定大夹紧齿轮和小夹紧齿轮，手拨大齿轮，让小齿轮加速转动，带动风扇转动 。</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323439"/>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b="1" dirty="0"/>
          </a:p>
          <a:p>
            <a:r>
              <a:rPr lang="en-US" altLang="zh-CN" sz="1600" dirty="0"/>
              <a:t>1</a:t>
            </a:r>
            <a:r>
              <a:rPr lang="zh-CN" altLang="en-US" sz="1600" dirty="0" smtClean="0"/>
              <a:t>、齿轮箱的制作。</a:t>
            </a:r>
          </a:p>
          <a:p>
            <a:r>
              <a:rPr lang="en-US" altLang="zh-CN" sz="1600" dirty="0" smtClean="0"/>
              <a:t>2</a:t>
            </a:r>
            <a:r>
              <a:rPr lang="zh-CN" altLang="en-US" sz="1600" dirty="0" smtClean="0"/>
              <a:t>、加速齿轮组的制作，复习同轴紧固齿轮组的制作</a:t>
            </a:r>
          </a:p>
          <a:p>
            <a:r>
              <a:rPr lang="zh-CN" altLang="en-US" sz="1600" dirty="0" smtClean="0"/>
              <a:t>评价点：</a:t>
            </a:r>
            <a:r>
              <a:rPr lang="en-US" altLang="zh-CN" sz="1600" dirty="0" smtClean="0"/>
              <a:t>1</a:t>
            </a:r>
            <a:r>
              <a:rPr lang="zh-CN" altLang="en-US" sz="1600" dirty="0" smtClean="0"/>
              <a:t>、机构运行流畅</a:t>
            </a:r>
          </a:p>
          <a:p>
            <a:r>
              <a:rPr lang="zh-CN" altLang="en-US" sz="1600" dirty="0" smtClean="0"/>
              <a:t>                  </a:t>
            </a:r>
            <a:r>
              <a:rPr lang="en-US" altLang="zh-CN" sz="1600" dirty="0" smtClean="0"/>
              <a:t>2</a:t>
            </a:r>
            <a:r>
              <a:rPr lang="zh-CN" altLang="en-US" sz="1600" dirty="0" smtClean="0"/>
              <a:t>、结构稳定</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设计一个纸质的扇叶，固定在风扇上，探究一下如何让吹风效率更高 。</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 将齿轮组从大齿轮带动小齿轮修改为小齿轮带动大齿轮，有什么新的发现。</a:t>
            </a:r>
            <a:endParaRPr lang="zh-CN" altLang="en-US" sz="1600" dirty="0">
              <a:sym typeface="+mn-ea"/>
            </a:endParaRPr>
          </a:p>
        </p:txBody>
      </p:sp>
      <p:pic>
        <p:nvPicPr>
          <p:cNvPr id="17410" name="Picture 2"/>
          <p:cNvPicPr>
            <a:picLocks noChangeAspect="1" noChangeArrowheads="1"/>
          </p:cNvPicPr>
          <p:nvPr/>
        </p:nvPicPr>
        <p:blipFill>
          <a:blip r:embed="rId3" cstate="print"/>
          <a:srcRect/>
          <a:stretch>
            <a:fillRect/>
          </a:stretch>
        </p:blipFill>
        <p:spPr bwMode="auto">
          <a:xfrm>
            <a:off x="828303" y="1458268"/>
            <a:ext cx="2520280" cy="2294224"/>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900311" y="4050556"/>
            <a:ext cx="1349910" cy="1799880"/>
          </a:xfrm>
          <a:prstGeom prst="rect">
            <a:avLst/>
          </a:prstGeom>
          <a:noFill/>
          <a:ln w="9525">
            <a:noFill/>
            <a:miter lim="800000"/>
            <a:headEnd/>
            <a:tailEnd/>
          </a:ln>
        </p:spPr>
      </p:pic>
      <p:pic>
        <p:nvPicPr>
          <p:cNvPr id="17412" name="Picture 4"/>
          <p:cNvPicPr>
            <a:picLocks noChangeAspect="1" noChangeArrowheads="1"/>
          </p:cNvPicPr>
          <p:nvPr/>
        </p:nvPicPr>
        <p:blipFill>
          <a:blip r:embed="rId5" cstate="print"/>
          <a:srcRect/>
          <a:stretch>
            <a:fillRect/>
          </a:stretch>
        </p:blipFill>
        <p:spPr bwMode="auto">
          <a:xfrm>
            <a:off x="2340471" y="4482604"/>
            <a:ext cx="1800000" cy="1350000"/>
          </a:xfrm>
          <a:prstGeom prst="rect">
            <a:avLst/>
          </a:prstGeom>
          <a:noFill/>
          <a:ln w="9525">
            <a:noFill/>
            <a:miter lim="800000"/>
            <a:headEnd/>
            <a:tailEnd/>
          </a:ln>
        </p:spPr>
      </p:pic>
      <p:pic>
        <p:nvPicPr>
          <p:cNvPr id="17413" name="Picture 5"/>
          <p:cNvPicPr>
            <a:picLocks noChangeAspect="1" noChangeArrowheads="1"/>
          </p:cNvPicPr>
          <p:nvPr/>
        </p:nvPicPr>
        <p:blipFill>
          <a:blip r:embed="rId6" cstate="print"/>
          <a:srcRect/>
          <a:stretch>
            <a:fillRect/>
          </a:stretch>
        </p:blipFill>
        <p:spPr bwMode="auto">
          <a:xfrm>
            <a:off x="4212679" y="4050556"/>
            <a:ext cx="1350000" cy="1800000"/>
          </a:xfrm>
          <a:prstGeom prst="rect">
            <a:avLst/>
          </a:prstGeom>
          <a:noFill/>
          <a:ln w="9525">
            <a:noFill/>
            <a:miter lim="800000"/>
            <a:headEnd/>
            <a:tailEnd/>
          </a:ln>
        </p:spPr>
      </p:pic>
      <p:pic>
        <p:nvPicPr>
          <p:cNvPr id="17414" name="Picture 6"/>
          <p:cNvPicPr>
            <a:picLocks noChangeAspect="1" noChangeArrowheads="1"/>
          </p:cNvPicPr>
          <p:nvPr/>
        </p:nvPicPr>
        <p:blipFill>
          <a:blip r:embed="rId7" cstate="print"/>
          <a:srcRect/>
          <a:stretch>
            <a:fillRect/>
          </a:stretch>
        </p:blipFill>
        <p:spPr bwMode="auto">
          <a:xfrm>
            <a:off x="3420591" y="2394372"/>
            <a:ext cx="2520000" cy="1364866"/>
          </a:xfrm>
          <a:prstGeom prst="rect">
            <a:avLst/>
          </a:prstGeom>
          <a:noFill/>
          <a:ln w="9525">
            <a:noFill/>
            <a:miter lim="800000"/>
            <a:headEnd/>
            <a:tailEnd/>
          </a:ln>
        </p:spPr>
      </p:pic>
      <p:pic>
        <p:nvPicPr>
          <p:cNvPr id="17415" name="Picture 7"/>
          <p:cNvPicPr>
            <a:picLocks noChangeAspect="1" noChangeArrowheads="1"/>
          </p:cNvPicPr>
          <p:nvPr/>
        </p:nvPicPr>
        <p:blipFill>
          <a:blip r:embed="rId8" cstate="print"/>
          <a:srcRect/>
          <a:stretch>
            <a:fillRect/>
          </a:stretch>
        </p:blipFill>
        <p:spPr bwMode="auto">
          <a:xfrm>
            <a:off x="5652839" y="4050556"/>
            <a:ext cx="1350000" cy="180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第六级别 二合一小项目</a:t>
            </a:r>
            <a:endParaRPr lang="en-US" altLang="zh-CN" sz="2000" b="1" dirty="0" smtClean="0"/>
          </a:p>
          <a:p>
            <a:r>
              <a:rPr lang="zh-CN" altLang="en-US" sz="2000" b="1" dirty="0" smtClean="0"/>
              <a:t> 数字鲁班 第</a:t>
            </a:r>
            <a:r>
              <a:rPr lang="en-US" altLang="zh-CN" sz="2000" b="1" dirty="0" smtClean="0"/>
              <a:t>18</a:t>
            </a:r>
            <a:r>
              <a:rPr lang="zh-CN" altLang="en-US" sz="2000" b="1" dirty="0" smtClean="0"/>
              <a:t>课：挖掘机</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、在滑槽上用两点固定法固定一个</a:t>
            </a:r>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孔梁，使得</a:t>
            </a:r>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孔梁可以在滑槽上滑动，改变总体的长度。</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用动态三角形的原理制作挖掘机的挖掘机构 。</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使用两套套件，将一些关节位置的螺丝换成钢轴，调节重心，让挖掘机平稳的立在桌子上。</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1323439"/>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b="1" dirty="0"/>
          </a:p>
          <a:p>
            <a:r>
              <a:rPr lang="en-US" altLang="zh-CN" sz="1600" dirty="0"/>
              <a:t>1</a:t>
            </a:r>
            <a:r>
              <a:rPr lang="zh-CN" altLang="en-US" sz="1600" dirty="0" smtClean="0"/>
              <a:t>、使用滑槽制作长度可变的梁</a:t>
            </a:r>
          </a:p>
          <a:p>
            <a:r>
              <a:rPr lang="en-US" altLang="zh-CN" sz="1600" dirty="0" smtClean="0"/>
              <a:t>2</a:t>
            </a:r>
            <a:r>
              <a:rPr lang="zh-CN" altLang="en-US" sz="1600" dirty="0" smtClean="0"/>
              <a:t>、运用对称结构设计，以及重心的调节。</a:t>
            </a:r>
          </a:p>
          <a:p>
            <a:r>
              <a:rPr lang="zh-CN" altLang="en-US" sz="1600" dirty="0" smtClean="0"/>
              <a:t>评价点：</a:t>
            </a:r>
            <a:r>
              <a:rPr lang="en-US" altLang="zh-CN" sz="1600" dirty="0" smtClean="0"/>
              <a:t>1</a:t>
            </a:r>
            <a:r>
              <a:rPr lang="zh-CN" altLang="en-US" sz="1600" dirty="0" smtClean="0"/>
              <a:t>、机构运行流畅</a:t>
            </a:r>
          </a:p>
          <a:p>
            <a:r>
              <a:rPr lang="zh-CN" altLang="en-US" sz="1600" dirty="0" smtClean="0"/>
              <a:t>                  </a:t>
            </a:r>
            <a:r>
              <a:rPr lang="en-US" altLang="zh-CN" sz="1600" dirty="0" smtClean="0"/>
              <a:t>2</a:t>
            </a:r>
            <a:r>
              <a:rPr lang="zh-CN" altLang="en-US" sz="1600" dirty="0" smtClean="0"/>
              <a:t>、结构的对称性好</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观察真实的挖掘机工作，思考里面还有哪些动态的三角形的应用。</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 设计一个与挖掘机有关的竞赛或者活动，让项目更有趣。</a:t>
            </a:r>
            <a:endParaRPr lang="zh-CN" altLang="en-US" sz="1600" dirty="0">
              <a:sym typeface="+mn-ea"/>
            </a:endParaRPr>
          </a:p>
        </p:txBody>
      </p:sp>
      <p:pic>
        <p:nvPicPr>
          <p:cNvPr id="18434" name="Picture 2">
            <a:hlinkClick r:id="rId3" action="ppaction://hlinkfile"/>
          </p:cNvPr>
          <p:cNvPicPr>
            <a:picLocks noChangeAspect="1" noChangeArrowheads="1"/>
          </p:cNvPicPr>
          <p:nvPr/>
        </p:nvPicPr>
        <p:blipFill>
          <a:blip r:embed="rId4" cstate="print"/>
          <a:srcRect/>
          <a:stretch>
            <a:fillRect/>
          </a:stretch>
        </p:blipFill>
        <p:spPr bwMode="auto">
          <a:xfrm>
            <a:off x="756295" y="1530276"/>
            <a:ext cx="2520000" cy="1890000"/>
          </a:xfrm>
          <a:prstGeom prst="rect">
            <a:avLst/>
          </a:prstGeom>
          <a:noFill/>
          <a:ln w="9525">
            <a:noFill/>
            <a:miter lim="800000"/>
            <a:headEnd/>
            <a:tailEnd/>
          </a:ln>
        </p:spPr>
      </p:pic>
      <p:pic>
        <p:nvPicPr>
          <p:cNvPr id="18435" name="Picture 3"/>
          <p:cNvPicPr>
            <a:picLocks noChangeAspect="1" noChangeArrowheads="1"/>
          </p:cNvPicPr>
          <p:nvPr/>
        </p:nvPicPr>
        <p:blipFill>
          <a:blip r:embed="rId5" cstate="print"/>
          <a:srcRect/>
          <a:stretch>
            <a:fillRect/>
          </a:stretch>
        </p:blipFill>
        <p:spPr bwMode="auto">
          <a:xfrm>
            <a:off x="3420591" y="1530276"/>
            <a:ext cx="2520000" cy="1890000"/>
          </a:xfrm>
          <a:prstGeom prst="rect">
            <a:avLst/>
          </a:prstGeom>
          <a:noFill/>
          <a:ln w="9525">
            <a:noFill/>
            <a:miter lim="800000"/>
            <a:headEnd/>
            <a:tailEnd/>
          </a:ln>
        </p:spPr>
      </p:pic>
      <p:pic>
        <p:nvPicPr>
          <p:cNvPr id="18436" name="Picture 4"/>
          <p:cNvPicPr>
            <a:picLocks noChangeAspect="1" noChangeArrowheads="1"/>
          </p:cNvPicPr>
          <p:nvPr/>
        </p:nvPicPr>
        <p:blipFill>
          <a:blip r:embed="rId6" cstate="print"/>
          <a:srcRect/>
          <a:stretch>
            <a:fillRect/>
          </a:stretch>
        </p:blipFill>
        <p:spPr bwMode="auto">
          <a:xfrm>
            <a:off x="756295" y="3618508"/>
            <a:ext cx="1053117" cy="1872208"/>
          </a:xfrm>
          <a:prstGeom prst="rect">
            <a:avLst/>
          </a:prstGeom>
          <a:noFill/>
          <a:ln w="9525">
            <a:noFill/>
            <a:miter lim="800000"/>
            <a:headEnd/>
            <a:tailEnd/>
          </a:ln>
        </p:spPr>
      </p:pic>
      <p:pic>
        <p:nvPicPr>
          <p:cNvPr id="18437" name="Picture 5"/>
          <p:cNvPicPr>
            <a:picLocks noChangeAspect="1" noChangeArrowheads="1"/>
          </p:cNvPicPr>
          <p:nvPr/>
        </p:nvPicPr>
        <p:blipFill>
          <a:blip r:embed="rId7" cstate="print"/>
          <a:srcRect/>
          <a:stretch>
            <a:fillRect/>
          </a:stretch>
        </p:blipFill>
        <p:spPr bwMode="auto">
          <a:xfrm>
            <a:off x="1908423" y="3618508"/>
            <a:ext cx="1053117" cy="1872208"/>
          </a:xfrm>
          <a:prstGeom prst="rect">
            <a:avLst/>
          </a:prstGeom>
          <a:noFill/>
          <a:ln w="9525">
            <a:noFill/>
            <a:miter lim="800000"/>
            <a:headEnd/>
            <a:tailEnd/>
          </a:ln>
        </p:spPr>
      </p:pic>
      <p:pic>
        <p:nvPicPr>
          <p:cNvPr id="18438" name="Picture 6"/>
          <p:cNvPicPr>
            <a:picLocks noChangeAspect="1" noChangeArrowheads="1"/>
          </p:cNvPicPr>
          <p:nvPr/>
        </p:nvPicPr>
        <p:blipFill>
          <a:blip r:embed="rId8" cstate="print"/>
          <a:srcRect/>
          <a:stretch>
            <a:fillRect/>
          </a:stretch>
        </p:blipFill>
        <p:spPr bwMode="auto">
          <a:xfrm>
            <a:off x="3060551" y="3618508"/>
            <a:ext cx="1053117" cy="1872208"/>
          </a:xfrm>
          <a:prstGeom prst="rect">
            <a:avLst/>
          </a:prstGeom>
          <a:noFill/>
          <a:ln w="9525">
            <a:noFill/>
            <a:miter lim="800000"/>
            <a:headEnd/>
            <a:tailEnd/>
          </a:ln>
        </p:spPr>
      </p:pic>
      <p:pic>
        <p:nvPicPr>
          <p:cNvPr id="18439" name="Picture 7"/>
          <p:cNvPicPr>
            <a:picLocks noChangeAspect="1" noChangeArrowheads="1"/>
          </p:cNvPicPr>
          <p:nvPr/>
        </p:nvPicPr>
        <p:blipFill>
          <a:blip r:embed="rId9" cstate="print"/>
          <a:srcRect/>
          <a:stretch>
            <a:fillRect/>
          </a:stretch>
        </p:blipFill>
        <p:spPr bwMode="auto">
          <a:xfrm>
            <a:off x="4212679" y="3618508"/>
            <a:ext cx="1053117" cy="1872208"/>
          </a:xfrm>
          <a:prstGeom prst="rect">
            <a:avLst/>
          </a:prstGeom>
          <a:noFill/>
          <a:ln w="9525">
            <a:noFill/>
            <a:miter lim="800000"/>
            <a:headEnd/>
            <a:tailEnd/>
          </a:ln>
        </p:spPr>
      </p:pic>
      <p:pic>
        <p:nvPicPr>
          <p:cNvPr id="18440" name="Picture 8"/>
          <p:cNvPicPr>
            <a:picLocks noChangeAspect="1" noChangeArrowheads="1"/>
          </p:cNvPicPr>
          <p:nvPr/>
        </p:nvPicPr>
        <p:blipFill>
          <a:blip r:embed="rId10" cstate="print"/>
          <a:srcRect/>
          <a:stretch>
            <a:fillRect/>
          </a:stretch>
        </p:blipFill>
        <p:spPr bwMode="auto">
          <a:xfrm>
            <a:off x="5364807" y="3618508"/>
            <a:ext cx="1053000" cy="18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创客教育普惠行动</a:t>
            </a:r>
            <a:endParaRPr lang="zh-CN" altLang="en-US" dirty="0"/>
          </a:p>
        </p:txBody>
      </p:sp>
      <p:sp>
        <p:nvSpPr>
          <p:cNvPr id="5" name="灯片编号占位符 4"/>
          <p:cNvSpPr>
            <a:spLocks noGrp="1"/>
          </p:cNvSpPr>
          <p:nvPr>
            <p:ph type="sldNum" sz="quarter" idx="12"/>
          </p:nvPr>
        </p:nvSpPr>
        <p:spPr/>
        <p:txBody>
          <a:bodyPr/>
          <a:lstStyle/>
          <a:p>
            <a:fld id="{0561FD86-C656-410D-999D-F02B81C0831F}" type="slidenum">
              <a:rPr lang="zh-CN" altLang="en-US" smtClean="0"/>
              <a:pPr/>
              <a:t>3</a:t>
            </a:fld>
            <a:endParaRPr lang="zh-CN" altLang="en-US"/>
          </a:p>
        </p:txBody>
      </p:sp>
      <p:sp>
        <p:nvSpPr>
          <p:cNvPr id="7" name="标题 1"/>
          <p:cNvSpPr>
            <a:spLocks noGrp="1"/>
          </p:cNvSpPr>
          <p:nvPr>
            <p:ph type="title"/>
          </p:nvPr>
        </p:nvSpPr>
        <p:spPr>
          <a:xfrm>
            <a:off x="378063" y="428232"/>
            <a:ext cx="6805137" cy="1246059"/>
          </a:xfrm>
        </p:spPr>
        <p:txBody>
          <a:bodyPr>
            <a:normAutofit fontScale="90000"/>
          </a:bodyPr>
          <a:lstStyle/>
          <a:p>
            <a:r>
              <a:rPr lang="zh-CN" altLang="en-US" sz="3100" dirty="0" smtClean="0"/>
              <a:t>创客教育普惠课程之</a:t>
            </a:r>
            <a:r>
              <a:rPr lang="en-US" altLang="zh-CN" sz="3100" dirty="0" smtClean="0"/>
              <a:t>scratch</a:t>
            </a:r>
            <a:r>
              <a:rPr lang="zh-CN" altLang="en-US" sz="3100" dirty="0" smtClean="0"/>
              <a:t>提高组</a:t>
            </a:r>
            <a:r>
              <a:rPr lang="en-US" altLang="zh-CN" sz="3100" dirty="0" smtClean="0"/>
              <a:t/>
            </a:r>
            <a:br>
              <a:rPr lang="en-US" altLang="zh-CN" sz="3100" dirty="0" smtClean="0"/>
            </a:br>
            <a:r>
              <a:rPr lang="en-US" altLang="zh-CN" sz="3100" dirty="0" smtClean="0"/>
              <a:t>STEM</a:t>
            </a:r>
            <a:r>
              <a:rPr lang="zh-CN" altLang="en-US" sz="3100" dirty="0" smtClean="0"/>
              <a:t>之</a:t>
            </a:r>
            <a:r>
              <a:rPr lang="en-US" altLang="zh-CN" sz="3100" dirty="0" err="1" smtClean="0"/>
              <a:t>Laserblock</a:t>
            </a:r>
            <a:r>
              <a:rPr lang="en-US" altLang="zh-CN" sz="3100" dirty="0" smtClean="0"/>
              <a:t>@</a:t>
            </a:r>
            <a:r>
              <a:rPr lang="zh-CN" altLang="en-US" sz="3100" dirty="0" smtClean="0"/>
              <a:t>家庭创客空间孵化课程</a:t>
            </a:r>
            <a:endParaRPr lang="zh-CN" altLang="en-US" dirty="0"/>
          </a:p>
        </p:txBody>
      </p:sp>
      <p:sp>
        <p:nvSpPr>
          <p:cNvPr id="8" name="矩形 7"/>
          <p:cNvSpPr/>
          <p:nvPr/>
        </p:nvSpPr>
        <p:spPr>
          <a:xfrm>
            <a:off x="468263" y="1602284"/>
            <a:ext cx="6876976" cy="2677656"/>
          </a:xfrm>
          <a:prstGeom prst="rect">
            <a:avLst/>
          </a:prstGeom>
        </p:spPr>
        <p:txBody>
          <a:bodyPr wrap="square">
            <a:spAutoFit/>
          </a:bodyPr>
          <a:lstStyle/>
          <a:p>
            <a:r>
              <a:rPr lang="zh-CN" altLang="en-US" sz="1400" dirty="0" smtClean="0"/>
              <a:t>组别介绍：创客教育普惠课程是由北京景山学校的吴俊杰老师牵头研发的、系列的，针对入门级别的适合小学初中高中各个学段学习的开源课程。该课程主要面对入门的教师培训和学生体系化的教学，并且提供，对于教师和学生的个人创客简历服务，即在学生参加各级的创客比赛的同时，针对已经学过的课程提供系统化的认证，让学生除了比赛成绩，证明自己实力之外，还有系统化的学习记录和学分记录，便于从过程性学习的角度对学生进行综合评价。</a:t>
            </a:r>
            <a:endParaRPr lang="en-US" altLang="zh-CN" sz="1400" dirty="0" smtClean="0"/>
          </a:p>
          <a:p>
            <a:r>
              <a:rPr lang="zh-CN" altLang="en-US" sz="1400" dirty="0" smtClean="0"/>
              <a:t>该课程使用</a:t>
            </a:r>
            <a:r>
              <a:rPr lang="en-US" altLang="zh-CN" sz="1400" dirty="0" smtClean="0"/>
              <a:t>CC-</a:t>
            </a:r>
            <a:r>
              <a:rPr lang="zh-CN" altLang="en-US" sz="1400" dirty="0" smtClean="0"/>
              <a:t>署名</a:t>
            </a:r>
            <a:r>
              <a:rPr lang="en-US" altLang="zh-CN" sz="1400" dirty="0" smtClean="0"/>
              <a:t>-</a:t>
            </a:r>
            <a:r>
              <a:rPr lang="zh-CN" altLang="en-US" sz="1400" dirty="0" smtClean="0"/>
              <a:t>非盈利</a:t>
            </a:r>
            <a:r>
              <a:rPr lang="en-US" altLang="zh-CN" sz="1400" dirty="0" smtClean="0"/>
              <a:t>-</a:t>
            </a:r>
            <a:r>
              <a:rPr lang="zh-CN" altLang="en-US" sz="1400" dirty="0" smtClean="0"/>
              <a:t>以相同的方式传播的协议开源，学校或者个人使用免费，盈利性机构的使用需要通过少年创学院联系作者本人。</a:t>
            </a:r>
            <a:endParaRPr lang="en-US" altLang="zh-CN" sz="1400" dirty="0" smtClean="0"/>
          </a:p>
          <a:p>
            <a:r>
              <a:rPr lang="en-US" altLang="zh-CN" sz="1400" dirty="0" err="1" smtClean="0"/>
              <a:t>Laserblock</a:t>
            </a:r>
            <a:r>
              <a:rPr lang="en-US" altLang="zh-CN" sz="1400" dirty="0" smtClean="0"/>
              <a:t>@</a:t>
            </a:r>
            <a:r>
              <a:rPr lang="zh-CN" altLang="en-US" sz="1400" dirty="0" smtClean="0"/>
              <a:t>家庭创客空间孵化课程是雷宇激光、少年创学院、家庭创客空间孵化课程公众号共同发起的“万套</a:t>
            </a:r>
            <a:r>
              <a:rPr lang="en-US" altLang="zh-CN" sz="1400" dirty="0" err="1" smtClean="0"/>
              <a:t>Laserblock</a:t>
            </a:r>
            <a:r>
              <a:rPr lang="zh-CN" altLang="en-US" sz="1400" dirty="0" smtClean="0"/>
              <a:t>免费赠送活动”以数字鲁班套件为载体的开源课程，期望能够以普惠的形式覆盖机械设计的基础内容，为科学教育，机器人科普教育，通用技术的教学提供支撑，促进开源机器人文化在中国和世界范围内的普及。</a:t>
            </a:r>
            <a:endParaRPr lang="en-US" altLang="zh-CN" sz="1400" dirty="0" smtClean="0"/>
          </a:p>
        </p:txBody>
      </p:sp>
      <p:graphicFrame>
        <p:nvGraphicFramePr>
          <p:cNvPr id="6" name="表格 5"/>
          <p:cNvGraphicFramePr/>
          <p:nvPr/>
        </p:nvGraphicFramePr>
        <p:xfrm>
          <a:off x="396255" y="4410596"/>
          <a:ext cx="6892424" cy="5379290"/>
        </p:xfrm>
        <a:graphic>
          <a:graphicData uri="http://schemas.openxmlformats.org/drawingml/2006/table">
            <a:tbl>
              <a:tblPr firstRow="1" bandRow="1">
                <a:tableStyleId>{5940675A-B579-460E-94D1-54222C63F5DA}</a:tableStyleId>
              </a:tblPr>
              <a:tblGrid>
                <a:gridCol w="1255395"/>
                <a:gridCol w="2340610"/>
                <a:gridCol w="3296419"/>
              </a:tblGrid>
              <a:tr h="136543">
                <a:tc>
                  <a:txBody>
                    <a:bodyPr/>
                    <a:lstStyle/>
                    <a:p>
                      <a:pPr indent="0" algn="ctr">
                        <a:buNone/>
                      </a:pPr>
                      <a:r>
                        <a:rPr lang="zh-CN" altLang="en-US" sz="1400" b="1" dirty="0">
                          <a:solidFill>
                            <a:srgbClr val="FF0000"/>
                          </a:solidFill>
                          <a:latin typeface="宋体" panose="02010600030101010101" pitchFamily="2" charset="-122"/>
                          <a:ea typeface="宋体" panose="02010600030101010101" pitchFamily="2" charset="-122"/>
                          <a:cs typeface="宋体" panose="02010600030101010101" pitchFamily="2" charset="-122"/>
                        </a:rPr>
                        <a:t>等级</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400" b="1">
                          <a:solidFill>
                            <a:srgbClr val="FF0000"/>
                          </a:solidFill>
                          <a:latin typeface="宋体" panose="02010600030101010101" pitchFamily="2" charset="-122"/>
                          <a:ea typeface="宋体" panose="02010600030101010101" pitchFamily="2" charset="-122"/>
                          <a:cs typeface="宋体" panose="02010600030101010101" pitchFamily="2" charset="-122"/>
                        </a:rPr>
                        <a:t>课程名称</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400" b="1" dirty="0">
                          <a:solidFill>
                            <a:srgbClr val="FF0000"/>
                          </a:solidFill>
                          <a:latin typeface="宋体" panose="02010600030101010101" pitchFamily="2" charset="-122"/>
                          <a:ea typeface="宋体" panose="02010600030101010101" pitchFamily="2" charset="-122"/>
                          <a:cs typeface="宋体" panose="02010600030101010101" pitchFamily="2" charset="-122"/>
                        </a:rPr>
                        <a:t>课程重点</a:t>
                      </a:r>
                    </a:p>
                  </a:txBody>
                  <a:tcPr marL="0" marR="0" marT="0" marB="1"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866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400" b="1" kern="1200" dirty="0" smtClean="0">
                          <a:solidFill>
                            <a:schemeClr val="tx1"/>
                          </a:solidFill>
                          <a:latin typeface="+mn-lt"/>
                          <a:ea typeface="+mn-ea"/>
                          <a:cs typeface="+mn-cs"/>
                        </a:rPr>
                        <a:t>第一级别</a:t>
                      </a:r>
                      <a:r>
                        <a:rPr lang="zh-CN" altLang="en-US" sz="1400" b="1" kern="1200" dirty="0" smtClean="0">
                          <a:solidFill>
                            <a:schemeClr val="tx1"/>
                          </a:solidFill>
                          <a:latin typeface="+mn-lt"/>
                          <a:ea typeface="+mn-ea"/>
                          <a:cs typeface="+mn-cs"/>
                        </a:rPr>
                        <a:t>齿轮转动</a:t>
                      </a:r>
                      <a:endParaRPr lang="zh-CN" altLang="zh-CN" sz="1400" kern="1200" dirty="0" smtClean="0">
                        <a:solidFill>
                          <a:schemeClr val="tx1"/>
                        </a:solidFill>
                        <a:latin typeface="+mn-lt"/>
                        <a:ea typeface="+mn-ea"/>
                        <a:cs typeface="+mn-cs"/>
                      </a:endParaRPr>
                    </a:p>
                    <a:p>
                      <a:pPr indent="0" algn="ctr">
                        <a:buNone/>
                      </a:pPr>
                      <a:endParaRPr lang="zh-CN" altLang="en-US" sz="1200" b="1" dirty="0">
                        <a:solidFill>
                          <a:srgbClr val="2E75B5"/>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1</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日升月落</a:t>
                      </a:r>
                      <a:endParaRPr lang="zh-CN" altLang="zh-CN" sz="14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2</a:t>
                      </a:r>
                      <a:r>
                        <a:rPr lang="zh-CN" altLang="zh-CN" sz="1400" b="1" kern="1200" dirty="0" smtClean="0">
                          <a:solidFill>
                            <a:schemeClr val="tx1"/>
                          </a:solidFill>
                          <a:latin typeface="+mn-lt"/>
                          <a:ea typeface="+mn-ea"/>
                          <a:cs typeface="+mn-cs"/>
                        </a:rPr>
                        <a:t>、</a:t>
                      </a:r>
                      <a:r>
                        <a:rPr lang="en-US" altLang="zh-CN" sz="1400" b="1" kern="1200" dirty="0" smtClean="0">
                          <a:solidFill>
                            <a:schemeClr val="tx1"/>
                          </a:solidFill>
                          <a:latin typeface="+mn-lt"/>
                          <a:ea typeface="+mn-ea"/>
                          <a:cs typeface="+mn-cs"/>
                        </a:rPr>
                        <a:t>12</a:t>
                      </a:r>
                      <a:r>
                        <a:rPr lang="zh-CN" altLang="en-US" sz="1400" b="1" kern="1200" dirty="0" smtClean="0">
                          <a:solidFill>
                            <a:schemeClr val="tx1"/>
                          </a:solidFill>
                          <a:latin typeface="+mn-lt"/>
                          <a:ea typeface="+mn-ea"/>
                          <a:cs typeface="+mn-cs"/>
                        </a:rPr>
                        <a:t>个月和</a:t>
                      </a:r>
                      <a:r>
                        <a:rPr lang="en-US" altLang="zh-CN" sz="1400" b="1" kern="1200" dirty="0" smtClean="0">
                          <a:solidFill>
                            <a:schemeClr val="tx1"/>
                          </a:solidFill>
                          <a:latin typeface="+mn-lt"/>
                          <a:ea typeface="+mn-ea"/>
                          <a:cs typeface="+mn-cs"/>
                        </a:rPr>
                        <a:t>24</a:t>
                      </a:r>
                      <a:r>
                        <a:rPr lang="zh-CN" altLang="en-US" sz="1400" b="1" kern="1200" dirty="0" smtClean="0">
                          <a:solidFill>
                            <a:schemeClr val="tx1"/>
                          </a:solidFill>
                          <a:latin typeface="+mn-lt"/>
                          <a:ea typeface="+mn-ea"/>
                          <a:cs typeface="+mn-cs"/>
                        </a:rPr>
                        <a:t>节气</a:t>
                      </a:r>
                      <a:endParaRPr lang="zh-CN" altLang="zh-CN" sz="14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3</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毛毛虫和它的好朋友</a:t>
                      </a:r>
                      <a:endParaRPr lang="zh-CN" altLang="zh-CN" sz="1400" kern="1200" dirty="0" smtClean="0">
                        <a:solidFill>
                          <a:schemeClr val="tx1"/>
                        </a:solidFill>
                        <a:latin typeface="+mn-lt"/>
                        <a:ea typeface="+mn-ea"/>
                        <a:cs typeface="+mn-cs"/>
                      </a:endParaRPr>
                    </a:p>
                  </a:txBody>
                  <a:tcPr marL="0" marR="0" marT="0" marB="1" anchor="ctr">
                    <a:lnL w="12700" cap="flat" cmpd="sng">
                      <a:solidFill>
                        <a:srgbClr val="08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zh-CN" altLang="en-US" sz="1200" b="1" dirty="0" smtClean="0">
                          <a:solidFill>
                            <a:srgbClr val="002060"/>
                          </a:solidFill>
                          <a:latin typeface="宋体" panose="02010600030101010101" pitchFamily="2" charset="-122"/>
                          <a:ea typeface="宋体" panose="02010600030101010101" pitchFamily="2" charset="-122"/>
                          <a:cs typeface="宋体" panose="02010600030101010101" pitchFamily="2" charset="-122"/>
                        </a:rPr>
                        <a:t>认识到转动的周期性和齿轮的安装方法，初步了解齿轮顺利转动的条件：间距适中，减小摩擦。知道齿轮传动过程中的转速变化关系。</a:t>
                      </a:r>
                      <a:endParaRPr lang="zh-CN" altLang="en-US" sz="12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7920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400" b="1" kern="1200" dirty="0" smtClean="0">
                          <a:solidFill>
                            <a:schemeClr val="tx1"/>
                          </a:solidFill>
                          <a:latin typeface="+mn-lt"/>
                          <a:ea typeface="+mn-ea"/>
                          <a:cs typeface="+mn-cs"/>
                        </a:rPr>
                        <a:t>第</a:t>
                      </a:r>
                      <a:r>
                        <a:rPr lang="zh-CN" altLang="en-US" sz="1400" b="1" kern="1200" dirty="0" smtClean="0">
                          <a:solidFill>
                            <a:schemeClr val="tx1"/>
                          </a:solidFill>
                          <a:latin typeface="+mn-lt"/>
                          <a:ea typeface="+mn-ea"/>
                          <a:cs typeface="+mn-cs"/>
                        </a:rPr>
                        <a:t>二</a:t>
                      </a:r>
                      <a:r>
                        <a:rPr lang="zh-CN" altLang="zh-CN" sz="1400" b="1" kern="1200" dirty="0" smtClean="0">
                          <a:solidFill>
                            <a:schemeClr val="tx1"/>
                          </a:solidFill>
                          <a:latin typeface="+mn-lt"/>
                          <a:ea typeface="+mn-ea"/>
                          <a:cs typeface="+mn-cs"/>
                        </a:rPr>
                        <a:t>级别</a:t>
                      </a:r>
                      <a:r>
                        <a:rPr lang="zh-CN" altLang="en-US" sz="1400" b="1" kern="1200" dirty="0" smtClean="0">
                          <a:solidFill>
                            <a:schemeClr val="tx1"/>
                          </a:solidFill>
                          <a:latin typeface="+mn-lt"/>
                          <a:ea typeface="+mn-ea"/>
                          <a:cs typeface="+mn-cs"/>
                        </a:rPr>
                        <a:t>滑槽结构</a:t>
                      </a:r>
                      <a:endParaRPr lang="zh-CN" altLang="zh-CN" sz="1400" kern="1200" dirty="0" smtClean="0">
                        <a:solidFill>
                          <a:schemeClr val="tx1"/>
                        </a:solidFill>
                        <a:latin typeface="+mn-lt"/>
                        <a:ea typeface="+mn-ea"/>
                        <a:cs typeface="+mn-cs"/>
                      </a:endParaRPr>
                    </a:p>
                    <a:p>
                      <a:pPr indent="0" algn="ctr">
                        <a:buNone/>
                      </a:pPr>
                      <a:endParaRPr lang="en-US" altLang="zh-CN" sz="1400" b="1" kern="1200" dirty="0" smtClean="0">
                        <a:solidFill>
                          <a:schemeClr val="tx1"/>
                        </a:solidFill>
                        <a:latin typeface="+mn-lt"/>
                        <a:ea typeface="+mn-ea"/>
                        <a:cs typeface="+mn-cs"/>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4</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升国旗</a:t>
                      </a:r>
                      <a:endParaRPr lang="zh-CN" altLang="zh-CN" sz="14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5</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演出开始了</a:t>
                      </a:r>
                      <a:endParaRPr lang="zh-CN" altLang="zh-CN" sz="14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6</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变化的三角形</a:t>
                      </a:r>
                      <a:endParaRPr lang="zh-CN" altLang="zh-CN" sz="14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400" b="1" kern="1200" dirty="0" smtClean="0">
                        <a:solidFill>
                          <a:schemeClr val="tx1"/>
                        </a:solidFill>
                        <a:latin typeface="+mn-lt"/>
                        <a:ea typeface="+mn-ea"/>
                        <a:cs typeface="+mn-cs"/>
                      </a:endParaRPr>
                    </a:p>
                  </a:txBody>
                  <a:tcPr marL="0" marR="0" marT="0" marB="1" anchor="ctr">
                    <a:lnL w="12700" cap="flat" cmpd="sng">
                      <a:solidFill>
                        <a:srgbClr val="08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l">
                        <a:buNone/>
                      </a:pPr>
                      <a:r>
                        <a:rPr lang="zh-CN" altLang="en-US" sz="1200" b="1" dirty="0" smtClean="0">
                          <a:solidFill>
                            <a:srgbClr val="002060"/>
                          </a:solidFill>
                          <a:latin typeface="宋体" panose="02010600030101010101" pitchFamily="2" charset="-122"/>
                          <a:ea typeface="宋体" panose="02010600030101010101" pitchFamily="2" charset="-122"/>
                          <a:cs typeface="宋体" panose="02010600030101010101" pitchFamily="2" charset="-122"/>
                        </a:rPr>
                        <a:t>认识到稳定结构需要两点固定，会应用滑槽做一移动的效果，了解水平运动和转动的区别和联系。</a:t>
                      </a:r>
                      <a:endParaRPr lang="zh-CN" altLang="en-US" sz="12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7482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200" b="1" kern="1200" dirty="0" smtClean="0">
                          <a:solidFill>
                            <a:schemeClr val="tx1"/>
                          </a:solidFill>
                          <a:latin typeface="+mn-lt"/>
                          <a:ea typeface="+mn-ea"/>
                          <a:cs typeface="+mn-cs"/>
                        </a:rPr>
                        <a:t>第</a:t>
                      </a:r>
                      <a:r>
                        <a:rPr lang="zh-CN" altLang="en-US" sz="1200" b="1" kern="1200" dirty="0" smtClean="0">
                          <a:solidFill>
                            <a:schemeClr val="tx1"/>
                          </a:solidFill>
                          <a:latin typeface="+mn-lt"/>
                          <a:ea typeface="+mn-ea"/>
                          <a:cs typeface="+mn-cs"/>
                        </a:rPr>
                        <a:t>三</a:t>
                      </a:r>
                      <a:r>
                        <a:rPr lang="zh-CN" altLang="zh-CN" sz="1200" b="1" kern="1200" dirty="0" smtClean="0">
                          <a:solidFill>
                            <a:schemeClr val="tx1"/>
                          </a:solidFill>
                          <a:latin typeface="+mn-lt"/>
                          <a:ea typeface="+mn-ea"/>
                          <a:cs typeface="+mn-cs"/>
                        </a:rPr>
                        <a:t>级别</a:t>
                      </a:r>
                      <a:r>
                        <a:rPr lang="zh-CN" altLang="en-US" sz="1200" b="1" kern="1200" dirty="0" smtClean="0">
                          <a:solidFill>
                            <a:schemeClr val="tx1"/>
                          </a:solidFill>
                          <a:latin typeface="+mn-lt"/>
                          <a:ea typeface="+mn-ea"/>
                          <a:cs typeface="+mn-cs"/>
                        </a:rPr>
                        <a:t>立面结构</a:t>
                      </a:r>
                      <a:endParaRPr lang="zh-CN" altLang="en-US" sz="1100" b="1" dirty="0" smtClean="0">
                        <a:solidFill>
                          <a:srgbClr val="2E75B5"/>
                        </a:solidFill>
                        <a:latin typeface="宋体" panose="02010600030101010101" pitchFamily="2" charset="-122"/>
                        <a:ea typeface="宋体" panose="02010600030101010101" pitchFamily="2" charset="-122"/>
                        <a:cs typeface="宋体" panose="02010600030101010101" pitchFamily="2" charset="-122"/>
                      </a:endParaRPr>
                    </a:p>
                    <a:p>
                      <a:pPr indent="0" algn="ctr">
                        <a:buNone/>
                      </a:pPr>
                      <a:endParaRPr lang="zh-CN" altLang="en-US" sz="1200" b="1" dirty="0">
                        <a:solidFill>
                          <a:srgbClr val="2E75B5"/>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7</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立体展台</a:t>
                      </a:r>
                      <a:endParaRPr lang="zh-CN" altLang="zh-CN" sz="1400" kern="1200" dirty="0" smtClean="0">
                        <a:solidFill>
                          <a:schemeClr val="tx1"/>
                        </a:solidFill>
                        <a:latin typeface="+mn-lt"/>
                        <a:ea typeface="+mn-ea"/>
                        <a:cs typeface="+mn-cs"/>
                      </a:endParaRPr>
                    </a:p>
                    <a:p>
                      <a:pPr indent="0" algn="l">
                        <a:buNone/>
                      </a:pPr>
                      <a:r>
                        <a:rPr lang="en-US" altLang="zh-CN" sz="1400" b="1" kern="1200" dirty="0" smtClean="0">
                          <a:solidFill>
                            <a:schemeClr val="tx1"/>
                          </a:solidFill>
                          <a:latin typeface="+mn-lt"/>
                          <a:ea typeface="+mn-ea"/>
                          <a:cs typeface="+mn-cs"/>
                        </a:rPr>
                        <a:t>8</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双人芭蕾</a:t>
                      </a:r>
                      <a:endParaRPr lang="en-US" altLang="zh-CN" sz="14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9</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自制台秤</a:t>
                      </a:r>
                      <a:endParaRPr lang="zh-CN" altLang="zh-CN" sz="14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400" kern="1200" dirty="0" smtClean="0">
                        <a:solidFill>
                          <a:schemeClr val="tx1"/>
                        </a:solidFill>
                        <a:latin typeface="+mn-lt"/>
                        <a:ea typeface="+mn-ea"/>
                        <a:cs typeface="+mn-cs"/>
                      </a:endParaRPr>
                    </a:p>
                  </a:txBody>
                  <a:tcPr marL="0" marR="0" marT="0" marB="1" anchor="ctr">
                    <a:lnL w="12700" cap="flat" cmpd="sng">
                      <a:solidFill>
                        <a:srgbClr val="08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zh-CN" altLang="en-US" sz="1200" b="1" dirty="0" smtClean="0">
                          <a:solidFill>
                            <a:srgbClr val="002060"/>
                          </a:solidFill>
                          <a:latin typeface="宋体" panose="02010600030101010101" pitchFamily="2" charset="-122"/>
                          <a:ea typeface="宋体" panose="02010600030101010101" pitchFamily="2" charset="-122"/>
                          <a:cs typeface="宋体" panose="02010600030101010101" pitchFamily="2" charset="-122"/>
                        </a:rPr>
                        <a:t>知道横、竖、垂直结构的搭建方法，熟练使用直角结构，斜角结构和立面结构，会搭建一个稳定的立体角结构。</a:t>
                      </a:r>
                      <a:endParaRPr lang="zh-CN" altLang="en-US" sz="12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7920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400" b="1" kern="1200" dirty="0" smtClean="0">
                          <a:solidFill>
                            <a:schemeClr val="tx1"/>
                          </a:solidFill>
                          <a:latin typeface="+mn-lt"/>
                          <a:ea typeface="+mn-ea"/>
                          <a:cs typeface="+mn-cs"/>
                        </a:rPr>
                        <a:t>第四级别 </a:t>
                      </a:r>
                      <a:r>
                        <a:rPr lang="zh-CN" altLang="en-US" sz="1400" b="1" kern="1200" dirty="0" smtClean="0">
                          <a:solidFill>
                            <a:schemeClr val="tx1"/>
                          </a:solidFill>
                          <a:latin typeface="+mn-lt"/>
                          <a:ea typeface="+mn-ea"/>
                          <a:cs typeface="+mn-cs"/>
                        </a:rPr>
                        <a:t>四边形结构</a:t>
                      </a:r>
                      <a:endParaRPr lang="zh-CN" altLang="zh-CN" sz="1400" kern="1200" dirty="0" smtClean="0">
                        <a:solidFill>
                          <a:schemeClr val="tx1"/>
                        </a:solidFill>
                        <a:latin typeface="+mn-lt"/>
                        <a:ea typeface="+mn-ea"/>
                        <a:cs typeface="+mn-cs"/>
                      </a:endParaRPr>
                    </a:p>
                    <a:p>
                      <a:pPr indent="0" algn="ctr">
                        <a:buNone/>
                      </a:pPr>
                      <a:endParaRPr lang="zh-CN" altLang="en-US" sz="1200" b="1" dirty="0">
                        <a:solidFill>
                          <a:srgbClr val="2E75B5"/>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10</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一起挥挥手</a:t>
                      </a:r>
                      <a:endParaRPr lang="zh-CN" altLang="zh-CN" sz="14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11</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伸缩夹子</a:t>
                      </a:r>
                      <a:endParaRPr lang="zh-CN" altLang="zh-CN" sz="1400" kern="1200" dirty="0" smtClean="0">
                        <a:solidFill>
                          <a:schemeClr val="tx1"/>
                        </a:solidFill>
                        <a:latin typeface="+mn-lt"/>
                        <a:ea typeface="+mn-ea"/>
                        <a:cs typeface="+mn-cs"/>
                      </a:endParaRPr>
                    </a:p>
                    <a:p>
                      <a:pPr indent="0" algn="l">
                        <a:buNone/>
                      </a:pPr>
                      <a:r>
                        <a:rPr lang="en-US" altLang="zh-CN" sz="1400" b="1" kern="1200" dirty="0" smtClean="0">
                          <a:solidFill>
                            <a:schemeClr val="tx1"/>
                          </a:solidFill>
                          <a:latin typeface="+mn-lt"/>
                          <a:ea typeface="+mn-ea"/>
                          <a:cs typeface="+mn-cs"/>
                        </a:rPr>
                        <a:t>12</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自制木偶剧</a:t>
                      </a:r>
                      <a:endParaRPr lang="zh-CN" altLang="en-US" sz="1200" b="1"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zh-CN" altLang="en-US" sz="1200" b="1" dirty="0" smtClean="0">
                          <a:solidFill>
                            <a:srgbClr val="002060"/>
                          </a:solidFill>
                          <a:latin typeface="宋体" panose="02010600030101010101" pitchFamily="2" charset="-122"/>
                          <a:ea typeface="宋体" panose="02010600030101010101" pitchFamily="2" charset="-122"/>
                          <a:cs typeface="宋体" panose="02010600030101010101" pitchFamily="2" charset="-122"/>
                        </a:rPr>
                        <a:t>会用四边形构建一些动态结构，探究平行四边形、菱形，任意四边形在构建动态结构中的特点。</a:t>
                      </a:r>
                      <a:endParaRPr lang="zh-CN" altLang="en-US" sz="12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864096">
                <a:tc>
                  <a:txBody>
                    <a:bodyPr/>
                    <a:lstStyle/>
                    <a:p>
                      <a:pPr indent="0" algn="ctr">
                        <a:buNone/>
                      </a:pPr>
                      <a:r>
                        <a:rPr lang="zh-CN" altLang="zh-CN" sz="1400" b="1" kern="1200" dirty="0" smtClean="0">
                          <a:solidFill>
                            <a:schemeClr val="tx1"/>
                          </a:solidFill>
                          <a:latin typeface="+mn-lt"/>
                          <a:ea typeface="+mn-ea"/>
                          <a:cs typeface="+mn-cs"/>
                        </a:rPr>
                        <a:t>第五级别</a:t>
                      </a:r>
                      <a:r>
                        <a:rPr lang="en-US" altLang="zh-CN" sz="1400" b="1" kern="1200" baseline="0" dirty="0" smtClean="0">
                          <a:solidFill>
                            <a:schemeClr val="tx1"/>
                          </a:solidFill>
                          <a:latin typeface="+mn-lt"/>
                          <a:ea typeface="+mn-ea"/>
                          <a:cs typeface="+mn-cs"/>
                        </a:rPr>
                        <a:t> </a:t>
                      </a:r>
                      <a:r>
                        <a:rPr lang="zh-CN" altLang="en-US" sz="1400" b="1" kern="1200" baseline="0" dirty="0" smtClean="0">
                          <a:solidFill>
                            <a:schemeClr val="tx1"/>
                          </a:solidFill>
                          <a:latin typeface="+mn-lt"/>
                          <a:ea typeface="+mn-ea"/>
                          <a:cs typeface="+mn-cs"/>
                        </a:rPr>
                        <a:t>曲柄结构</a:t>
                      </a:r>
                      <a:endParaRPr lang="zh-CN" altLang="en-US" sz="1200" b="1" dirty="0">
                        <a:solidFill>
                          <a:srgbClr val="2E75B5"/>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13</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曲柄摇杆</a:t>
                      </a:r>
                      <a:endParaRPr lang="zh-CN" altLang="zh-CN" sz="14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14</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曲柄滑块</a:t>
                      </a:r>
                      <a:endParaRPr lang="en-US" altLang="zh-CN" sz="14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15</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敲鼓机械手</a:t>
                      </a:r>
                      <a:endParaRPr lang="zh-CN" altLang="zh-CN" sz="1400" kern="1200" dirty="0" smtClean="0">
                        <a:solidFill>
                          <a:schemeClr val="tx1"/>
                        </a:solidFill>
                        <a:latin typeface="+mn-lt"/>
                        <a:ea typeface="+mn-ea"/>
                        <a:cs typeface="+mn-cs"/>
                      </a:endParaRPr>
                    </a:p>
                    <a:p>
                      <a:pPr indent="0" algn="l">
                        <a:buNone/>
                      </a:pPr>
                      <a:endParaRPr lang="zh-CN" altLang="en-US" sz="1200" b="1"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zh-CN" altLang="en-US" sz="1200" b="1" dirty="0" smtClean="0">
                          <a:solidFill>
                            <a:srgbClr val="002060"/>
                          </a:solidFill>
                          <a:latin typeface="宋体" panose="02010600030101010101" pitchFamily="2" charset="-122"/>
                          <a:ea typeface="宋体" panose="02010600030101010101" pitchFamily="2" charset="-122"/>
                          <a:cs typeface="宋体" panose="02010600030101010101" pitchFamily="2" charset="-122"/>
                        </a:rPr>
                        <a:t>用曲柄机构将转动转化为摇动，滑动等综合运动效果，尝试构建情境来形象的描述这些运动的意义。</a:t>
                      </a:r>
                      <a:endParaRPr lang="zh-CN" altLang="en-US" sz="12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9361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400" b="1" kern="1200" dirty="0" smtClean="0">
                          <a:solidFill>
                            <a:schemeClr val="tx1"/>
                          </a:solidFill>
                          <a:latin typeface="+mn-lt"/>
                          <a:ea typeface="+mn-ea"/>
                          <a:cs typeface="+mn-cs"/>
                        </a:rPr>
                        <a:t>第六级别</a:t>
                      </a:r>
                      <a:r>
                        <a:rPr lang="en-US" altLang="zh-CN" sz="1400" b="1" kern="1200" baseline="0" dirty="0" smtClean="0">
                          <a:solidFill>
                            <a:schemeClr val="tx1"/>
                          </a:solidFill>
                          <a:latin typeface="+mn-lt"/>
                          <a:ea typeface="+mn-ea"/>
                          <a:cs typeface="+mn-cs"/>
                        </a:rPr>
                        <a:t> </a:t>
                      </a:r>
                      <a:r>
                        <a:rPr lang="zh-CN" altLang="en-US" sz="1400" b="1" kern="1200" baseline="0" dirty="0" smtClean="0">
                          <a:solidFill>
                            <a:schemeClr val="tx1"/>
                          </a:solidFill>
                          <a:latin typeface="+mn-lt"/>
                          <a:ea typeface="+mn-ea"/>
                          <a:cs typeface="+mn-cs"/>
                        </a:rPr>
                        <a:t>二合一小项目</a:t>
                      </a:r>
                      <a:endParaRPr lang="zh-CN" altLang="zh-CN" sz="1400" kern="1200" dirty="0" smtClean="0">
                        <a:solidFill>
                          <a:schemeClr val="tx1"/>
                        </a:solidFill>
                        <a:latin typeface="+mn-lt"/>
                        <a:ea typeface="+mn-ea"/>
                        <a:cs typeface="+mn-cs"/>
                      </a:endParaRPr>
                    </a:p>
                    <a:p>
                      <a:pPr indent="0" algn="ctr">
                        <a:buNone/>
                      </a:pPr>
                      <a:endParaRPr lang="zh-CN" altLang="en-US" sz="1100" b="1" dirty="0">
                        <a:solidFill>
                          <a:srgbClr val="2E75B5"/>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16</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土耳其烤肉架</a:t>
                      </a:r>
                      <a:endParaRPr lang="en-US" altLang="zh-CN" sz="14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17</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电风扇</a:t>
                      </a:r>
                      <a:endParaRPr lang="zh-CN" altLang="zh-CN" sz="14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lt"/>
                          <a:ea typeface="+mn-ea"/>
                          <a:cs typeface="+mn-cs"/>
                        </a:rPr>
                        <a:t>18</a:t>
                      </a:r>
                      <a:r>
                        <a:rPr lang="zh-CN" altLang="zh-CN" sz="1400" b="1" kern="1200" dirty="0" smtClean="0">
                          <a:solidFill>
                            <a:schemeClr val="tx1"/>
                          </a:solidFill>
                          <a:latin typeface="+mn-lt"/>
                          <a:ea typeface="+mn-ea"/>
                          <a:cs typeface="+mn-cs"/>
                        </a:rPr>
                        <a:t>、</a:t>
                      </a:r>
                      <a:r>
                        <a:rPr lang="zh-CN" altLang="en-US" sz="1400" b="1" kern="1200" dirty="0" smtClean="0">
                          <a:solidFill>
                            <a:schemeClr val="tx1"/>
                          </a:solidFill>
                          <a:latin typeface="+mn-lt"/>
                          <a:ea typeface="+mn-ea"/>
                          <a:cs typeface="+mn-cs"/>
                        </a:rPr>
                        <a:t>挖掘机</a:t>
                      </a:r>
                      <a:endParaRPr lang="zh-CN" altLang="zh-CN" sz="1400" kern="1200" dirty="0" smtClean="0">
                        <a:solidFill>
                          <a:schemeClr val="tx1"/>
                        </a:solidFill>
                        <a:latin typeface="+mn-lt"/>
                        <a:ea typeface="+mn-ea"/>
                        <a:cs typeface="+mn-cs"/>
                      </a:endParaRPr>
                    </a:p>
                    <a:p>
                      <a:pPr indent="0" algn="l">
                        <a:buNone/>
                      </a:pPr>
                      <a:endParaRPr lang="zh-CN" altLang="en-US" sz="1200" b="1"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zh-CN" altLang="en-US" sz="1200" b="1" dirty="0" smtClean="0">
                          <a:solidFill>
                            <a:srgbClr val="002060"/>
                          </a:solidFill>
                          <a:latin typeface="宋体" panose="02010600030101010101" pitchFamily="2" charset="-122"/>
                          <a:ea typeface="宋体" panose="02010600030101010101" pitchFamily="2" charset="-122"/>
                          <a:cs typeface="宋体" panose="02010600030101010101" pitchFamily="2" charset="-122"/>
                        </a:rPr>
                        <a:t>能够使用两套数字鲁班机构，完成中国电子学会机器人技术等级考试一级中的一些典型结构，使用轴制作齿轮箱应用。</a:t>
                      </a:r>
                      <a:endParaRPr lang="en-US" altLang="zh-CN" sz="1200" b="1" dirty="0">
                        <a:solidFill>
                          <a:srgbClr val="002060"/>
                        </a:solidFill>
                        <a:latin typeface="宋体" panose="02010600030101010101" pitchFamily="2" charset="-122"/>
                        <a:ea typeface="宋体" panose="02010600030101010101" pitchFamily="2" charset="-122"/>
                        <a:cs typeface="宋体" panose="02010600030101010101" pitchFamily="2" charset="-122"/>
                      </a:endParaRPr>
                    </a:p>
                    <a:p>
                      <a:pPr indent="0">
                        <a:buNone/>
                      </a:pPr>
                      <a:endParaRPr lang="en-US" altLang="zh-CN" sz="1200" b="1" dirty="0" smtClean="0">
                        <a:solidFill>
                          <a:srgbClr val="00206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第一级别 齿轮转动</a:t>
            </a:r>
            <a:endParaRPr lang="en-US" altLang="zh-CN" sz="2000" b="1" dirty="0" smtClean="0"/>
          </a:p>
          <a:p>
            <a:r>
              <a:rPr lang="zh-CN" altLang="en-US" sz="2000" b="1" dirty="0" smtClean="0"/>
              <a:t> 数字鲁班 第</a:t>
            </a:r>
            <a:r>
              <a:rPr lang="en-US" altLang="zh-CN" sz="2000" b="1" dirty="0" smtClean="0"/>
              <a:t>1</a:t>
            </a:r>
            <a:r>
              <a:rPr lang="zh-CN" altLang="en-US" sz="2000" b="1" dirty="0" smtClean="0"/>
              <a:t>课： 太阳和月亮</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、将大背景板取出，固定一个大齿轮的中心，思考有哪些固定方法，如何让大齿轮流畅转动。</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用一个刻度尺研究这个齿轮，用数据描述齿轮的外观。</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在齿轮上贴上太阳和月亮的自制贴画，模拟日升月落的效果</a:t>
            </a:r>
            <a:endParaRPr lang="zh-CN" altLang="en-US" sz="1600" b="1" dirty="0"/>
          </a:p>
        </p:txBody>
      </p:sp>
      <p:sp>
        <p:nvSpPr>
          <p:cNvPr id="15" name="文本框 15"/>
          <p:cNvSpPr txBox="1"/>
          <p:nvPr/>
        </p:nvSpPr>
        <p:spPr>
          <a:xfrm>
            <a:off x="199310" y="8571378"/>
            <a:ext cx="7037705" cy="1815882"/>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dirty="0"/>
          </a:p>
          <a:p>
            <a:r>
              <a:rPr lang="en-US" altLang="zh-CN" sz="1600" dirty="0"/>
              <a:t>1</a:t>
            </a:r>
            <a:r>
              <a:rPr lang="zh-CN" altLang="en-US" sz="1600" dirty="0" smtClean="0"/>
              <a:t>、齿轮的直径、齿数等描述齿轮外观的概念</a:t>
            </a:r>
            <a:endParaRPr lang="en-US" altLang="zh-CN" sz="1600" dirty="0"/>
          </a:p>
          <a:p>
            <a:r>
              <a:rPr lang="en-US" altLang="zh-CN" sz="1600" dirty="0"/>
              <a:t>2</a:t>
            </a:r>
            <a:r>
              <a:rPr lang="zh-CN" altLang="en-US" sz="1600" dirty="0" smtClean="0"/>
              <a:t>、如何让齿轮转动流畅的工程技巧，感知齿轮的转速</a:t>
            </a:r>
            <a:endParaRPr lang="zh-CN" altLang="en-US" sz="1600" dirty="0"/>
          </a:p>
          <a:p>
            <a:r>
              <a:rPr lang="en-US" altLang="zh-CN" sz="1600" dirty="0"/>
              <a:t>3</a:t>
            </a:r>
            <a:r>
              <a:rPr lang="zh-CN" altLang="en-US" sz="1600" dirty="0" smtClean="0"/>
              <a:t>、认识到转动的往复性和周期性，思考生活中的周期现象</a:t>
            </a:r>
            <a:endParaRPr lang="zh-CN" altLang="en-US" sz="1600" dirty="0"/>
          </a:p>
          <a:p>
            <a:r>
              <a:rPr lang="zh-CN" altLang="en-US" sz="1600" dirty="0"/>
              <a:t>评价点：</a:t>
            </a:r>
            <a:r>
              <a:rPr lang="en-US" altLang="zh-CN" sz="1600" dirty="0"/>
              <a:t>1</a:t>
            </a:r>
            <a:r>
              <a:rPr lang="zh-CN" altLang="en-US" sz="1600" dirty="0" smtClean="0"/>
              <a:t>、大齿轮转动流畅</a:t>
            </a:r>
            <a:endParaRPr lang="zh-CN" altLang="en-US" sz="1600" dirty="0"/>
          </a:p>
          <a:p>
            <a:r>
              <a:rPr lang="zh-CN" altLang="en-US" sz="1600" dirty="0"/>
              <a:t>           </a:t>
            </a:r>
            <a:r>
              <a:rPr lang="zh-CN" altLang="en-US" sz="1600" dirty="0" smtClean="0"/>
              <a:t>       </a:t>
            </a:r>
            <a:r>
              <a:rPr lang="en-US" altLang="zh-CN" sz="1600" dirty="0" smtClean="0"/>
              <a:t>2</a:t>
            </a:r>
            <a:r>
              <a:rPr lang="zh-CN" altLang="en-US" sz="1600" dirty="0" smtClean="0"/>
              <a:t>、太阳和月亮图案粘贴的的位置正确</a:t>
            </a:r>
            <a:endParaRPr lang="zh-CN" altLang="en-US" sz="1600" dirty="0"/>
          </a:p>
          <a:p>
            <a:r>
              <a:rPr lang="zh-CN" altLang="en-US" sz="1600" dirty="0"/>
              <a:t>           </a:t>
            </a:r>
            <a:r>
              <a:rPr lang="zh-CN" altLang="en-US" sz="1600" dirty="0" smtClean="0"/>
              <a:t>       </a:t>
            </a:r>
            <a:r>
              <a:rPr lang="en-US" altLang="zh-CN" sz="1600" dirty="0" smtClean="0"/>
              <a:t>3</a:t>
            </a:r>
            <a:r>
              <a:rPr lang="zh-CN" altLang="en-US" sz="1600" dirty="0" smtClean="0"/>
              <a:t>、研究齿轮的数据记录清楚，有单位</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比较如何安装大齿轮，才能使得拨动一次齿轮转动的尽可能长久。</a:t>
            </a:r>
            <a:endParaRPr lang="zh-CN" altLang="en-US" sz="1600" dirty="0">
              <a:sym typeface="+mn-ea"/>
            </a:endParaRPr>
          </a:p>
          <a:p>
            <a:pPr marL="0" indent="0">
              <a:buNone/>
            </a:pPr>
            <a:r>
              <a:rPr lang="en-US" altLang="zh-CN" sz="1600" dirty="0">
                <a:sym typeface="+mn-ea"/>
              </a:rPr>
              <a:t>2</a:t>
            </a:r>
            <a:r>
              <a:rPr lang="en-US" altLang="zh-CN" sz="1600" dirty="0" smtClean="0">
                <a:sym typeface="+mn-ea"/>
              </a:rPr>
              <a:t>.</a:t>
            </a:r>
            <a:r>
              <a:rPr lang="zh-CN" altLang="en-US" sz="1600" dirty="0" smtClean="0">
                <a:sym typeface="+mn-ea"/>
              </a:rPr>
              <a:t>在背景板上在固定几个独立转动的小齿轮，尝试拨动的效果</a:t>
            </a:r>
            <a:endParaRPr lang="zh-CN" altLang="en-US" sz="1600" dirty="0">
              <a:sym typeface="+mn-ea"/>
            </a:endParaRPr>
          </a:p>
        </p:txBody>
      </p:sp>
      <p:pic>
        <p:nvPicPr>
          <p:cNvPr id="1026" name="Picture 2"/>
          <p:cNvPicPr>
            <a:picLocks noChangeAspect="1" noChangeArrowheads="1"/>
          </p:cNvPicPr>
          <p:nvPr/>
        </p:nvPicPr>
        <p:blipFill>
          <a:blip r:embed="rId3" cstate="print"/>
          <a:srcRect/>
          <a:stretch>
            <a:fillRect/>
          </a:stretch>
        </p:blipFill>
        <p:spPr bwMode="auto">
          <a:xfrm>
            <a:off x="324247" y="1386260"/>
            <a:ext cx="6840760" cy="3420380"/>
          </a:xfrm>
          <a:prstGeom prst="rect">
            <a:avLst/>
          </a:prstGeom>
          <a:noFill/>
          <a:ln w="9525">
            <a:noFill/>
            <a:miter lim="800000"/>
            <a:headEnd/>
            <a:tailEnd/>
          </a:ln>
        </p:spPr>
      </p:pic>
      <p:pic>
        <p:nvPicPr>
          <p:cNvPr id="1027" name="Picture 3">
            <a:hlinkClick r:id="rId4" action="ppaction://hlinkfile"/>
          </p:cNvPr>
          <p:cNvPicPr>
            <a:picLocks noChangeAspect="1" noChangeArrowheads="1"/>
          </p:cNvPicPr>
          <p:nvPr/>
        </p:nvPicPr>
        <p:blipFill>
          <a:blip r:embed="rId5" cstate="print"/>
          <a:srcRect/>
          <a:stretch>
            <a:fillRect/>
          </a:stretch>
        </p:blipFill>
        <p:spPr bwMode="auto">
          <a:xfrm>
            <a:off x="324247" y="4986660"/>
            <a:ext cx="3200000" cy="1800000"/>
          </a:xfrm>
          <a:prstGeom prst="rect">
            <a:avLst/>
          </a:prstGeom>
          <a:noFill/>
          <a:ln w="9525">
            <a:noFill/>
            <a:miter lim="800000"/>
            <a:headEnd/>
            <a:tailEnd/>
          </a:ln>
        </p:spPr>
      </p:pic>
      <p:graphicFrame>
        <p:nvGraphicFramePr>
          <p:cNvPr id="19" name="表格 18"/>
          <p:cNvGraphicFramePr>
            <a:graphicFrameLocks noGrp="1"/>
          </p:cNvGraphicFramePr>
          <p:nvPr/>
        </p:nvGraphicFramePr>
        <p:xfrm>
          <a:off x="3708623" y="5634732"/>
          <a:ext cx="3384375" cy="864096"/>
        </p:xfrm>
        <a:graphic>
          <a:graphicData uri="http://schemas.openxmlformats.org/drawingml/2006/table">
            <a:tbl>
              <a:tblPr firstRow="1" bandRow="1">
                <a:tableStyleId>{5C22544A-7EE6-4342-B048-85BDC9FD1C3A}</a:tableStyleId>
              </a:tblPr>
              <a:tblGrid>
                <a:gridCol w="1128125"/>
                <a:gridCol w="1128125"/>
                <a:gridCol w="1128125"/>
              </a:tblGrid>
              <a:tr h="432048">
                <a:tc>
                  <a:txBody>
                    <a:bodyPr/>
                    <a:lstStyle/>
                    <a:p>
                      <a:r>
                        <a:rPr lang="zh-CN" altLang="en-US" dirty="0" smtClean="0"/>
                        <a:t>测量项目</a:t>
                      </a:r>
                      <a:endParaRPr lang="zh-CN" altLang="en-US" dirty="0"/>
                    </a:p>
                  </a:txBody>
                  <a:tcPr/>
                </a:tc>
                <a:tc>
                  <a:txBody>
                    <a:bodyPr/>
                    <a:lstStyle/>
                    <a:p>
                      <a:endParaRPr lang="zh-CN" altLang="en-US"/>
                    </a:p>
                  </a:txBody>
                  <a:tcPr/>
                </a:tc>
                <a:tc>
                  <a:txBody>
                    <a:bodyPr/>
                    <a:lstStyle/>
                    <a:p>
                      <a:endParaRPr lang="zh-CN" altLang="en-US"/>
                    </a:p>
                  </a:txBody>
                  <a:tcPr/>
                </a:tc>
              </a:tr>
              <a:tr h="432048">
                <a:tc>
                  <a:txBody>
                    <a:bodyPr/>
                    <a:lstStyle/>
                    <a:p>
                      <a:r>
                        <a:rPr lang="zh-CN" altLang="en-US" dirty="0" smtClean="0"/>
                        <a:t>数据</a:t>
                      </a:r>
                      <a:endParaRPr lang="zh-CN" altLang="en-US" dirty="0"/>
                    </a:p>
                  </a:txBody>
                  <a:tcPr/>
                </a:tc>
                <a:tc>
                  <a:txBody>
                    <a:bodyPr/>
                    <a:lstStyle/>
                    <a:p>
                      <a:endParaRPr lang="zh-CN" altLang="en-US"/>
                    </a:p>
                  </a:txBody>
                  <a:tcPr/>
                </a:tc>
                <a:tc>
                  <a:txBody>
                    <a:bodyPr/>
                    <a:lstStyle/>
                    <a:p>
                      <a:endParaRPr lang="zh-CN" altLang="en-US" dirty="0"/>
                    </a:p>
                  </a:txBody>
                  <a:tcPr/>
                </a:tc>
              </a:tr>
            </a:tbl>
          </a:graphicData>
        </a:graphic>
      </p:graphicFrame>
      <p:sp>
        <p:nvSpPr>
          <p:cNvPr id="20" name="TextBox 19"/>
          <p:cNvSpPr txBox="1"/>
          <p:nvPr/>
        </p:nvSpPr>
        <p:spPr>
          <a:xfrm>
            <a:off x="4716735" y="5130676"/>
            <a:ext cx="1440160" cy="369332"/>
          </a:xfrm>
          <a:prstGeom prst="rect">
            <a:avLst/>
          </a:prstGeom>
          <a:noFill/>
        </p:spPr>
        <p:txBody>
          <a:bodyPr wrap="square" rtlCol="0">
            <a:spAutoFit/>
          </a:bodyPr>
          <a:lstStyle/>
          <a:p>
            <a:r>
              <a:rPr lang="zh-CN" altLang="en-US" dirty="0" smtClean="0"/>
              <a:t>测量齿轮</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第一级别 齿轮转动</a:t>
            </a:r>
            <a:endParaRPr lang="en-US" altLang="zh-CN" sz="2000" b="1" dirty="0" smtClean="0"/>
          </a:p>
          <a:p>
            <a:r>
              <a:rPr lang="zh-CN" altLang="en-US" sz="2000" b="1" dirty="0" smtClean="0"/>
              <a:t> 数字鲁班 第</a:t>
            </a:r>
            <a:r>
              <a:rPr lang="en-US" altLang="zh-CN" sz="2000" b="1" dirty="0" smtClean="0"/>
              <a:t>2</a:t>
            </a:r>
            <a:r>
              <a:rPr lang="zh-CN" altLang="en-US" sz="2000" b="1" dirty="0" smtClean="0"/>
              <a:t>课： </a:t>
            </a:r>
            <a:r>
              <a:rPr lang="en-US" altLang="zh-CN" sz="2000" b="1" dirty="0" smtClean="0"/>
              <a:t>12</a:t>
            </a:r>
            <a:r>
              <a:rPr lang="zh-CN" altLang="en-US" sz="2000" b="1" dirty="0" smtClean="0"/>
              <a:t>个月和</a:t>
            </a:r>
            <a:r>
              <a:rPr lang="en-US" altLang="zh-CN" sz="2000" b="1" dirty="0" smtClean="0"/>
              <a:t>24</a:t>
            </a:r>
            <a:r>
              <a:rPr lang="zh-CN" altLang="en-US" sz="2000" b="1" dirty="0" smtClean="0"/>
              <a:t>节气</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、固定一个小齿轮和一个大齿轮，使得小齿轮能够带动大齿轮运动。</a:t>
            </a:r>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比较小齿轮和大齿轮的测量数据的差别和比值</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在小齿轮上贴上</a:t>
            </a:r>
            <a:r>
              <a:rPr lang="en-US" altLang="zh-CN" sz="1600" b="1" dirty="0" smtClean="0">
                <a:solidFill>
                  <a:srgbClr val="002060"/>
                </a:solidFill>
                <a:latin typeface="宋体" panose="02010600030101010101" pitchFamily="2" charset="-122"/>
                <a:ea typeface="宋体" panose="02010600030101010101" pitchFamily="2" charset="-122"/>
                <a:sym typeface="+mn-ea"/>
              </a:rPr>
              <a:t>12</a:t>
            </a:r>
            <a:r>
              <a:rPr lang="zh-CN" altLang="en-US" sz="1600" b="1" dirty="0" smtClean="0">
                <a:solidFill>
                  <a:srgbClr val="002060"/>
                </a:solidFill>
                <a:latin typeface="宋体" panose="02010600030101010101" pitchFamily="2" charset="-122"/>
                <a:ea typeface="宋体" panose="02010600030101010101" pitchFamily="2" charset="-122"/>
                <a:sym typeface="+mn-ea"/>
              </a:rPr>
              <a:t>个月的自制贴画大齿轮上贴上</a:t>
            </a:r>
            <a:r>
              <a:rPr lang="en-US" altLang="zh-CN" sz="1600" b="1" dirty="0" smtClean="0">
                <a:solidFill>
                  <a:srgbClr val="002060"/>
                </a:solidFill>
                <a:latin typeface="宋体" panose="02010600030101010101" pitchFamily="2" charset="-122"/>
                <a:ea typeface="宋体" panose="02010600030101010101" pitchFamily="2" charset="-122"/>
                <a:sym typeface="+mn-ea"/>
              </a:rPr>
              <a:t>24</a:t>
            </a:r>
            <a:r>
              <a:rPr lang="zh-CN" altLang="en-US" sz="1600" b="1" dirty="0" smtClean="0">
                <a:solidFill>
                  <a:srgbClr val="002060"/>
                </a:solidFill>
                <a:latin typeface="宋体" panose="02010600030101010101" pitchFamily="2" charset="-122"/>
                <a:ea typeface="宋体" panose="02010600030101010101" pitchFamily="2" charset="-122"/>
                <a:sym typeface="+mn-ea"/>
              </a:rPr>
              <a:t>节气的自制贴画，在咬合出将月份和节气对应起来</a:t>
            </a:r>
            <a:endParaRPr lang="zh-CN" altLang="en-US" sz="1600" b="1" dirty="0"/>
          </a:p>
        </p:txBody>
      </p:sp>
      <p:sp>
        <p:nvSpPr>
          <p:cNvPr id="15" name="文本框 15"/>
          <p:cNvSpPr txBox="1"/>
          <p:nvPr/>
        </p:nvSpPr>
        <p:spPr>
          <a:xfrm>
            <a:off x="199310" y="8571378"/>
            <a:ext cx="7037705" cy="1815882"/>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dirty="0"/>
          </a:p>
          <a:p>
            <a:r>
              <a:rPr lang="en-US" altLang="zh-CN" sz="1600" dirty="0"/>
              <a:t>1</a:t>
            </a:r>
            <a:r>
              <a:rPr lang="zh-CN" altLang="en-US" sz="1600" dirty="0" smtClean="0"/>
              <a:t>、齿轮咬合，传动顺畅的条件</a:t>
            </a:r>
            <a:endParaRPr lang="en-US" altLang="zh-CN" sz="1600" dirty="0"/>
          </a:p>
          <a:p>
            <a:r>
              <a:rPr lang="en-US" altLang="zh-CN" sz="1600" dirty="0"/>
              <a:t>2</a:t>
            </a:r>
            <a:r>
              <a:rPr lang="zh-CN" altLang="en-US" sz="1600" dirty="0" smtClean="0"/>
              <a:t>、计算大齿轮和小齿轮的齿数比值</a:t>
            </a:r>
          </a:p>
          <a:p>
            <a:r>
              <a:rPr lang="en-US" altLang="zh-CN" sz="1600" dirty="0" smtClean="0"/>
              <a:t>3</a:t>
            </a:r>
            <a:r>
              <a:rPr lang="zh-CN" altLang="en-US" sz="1600" dirty="0" smtClean="0"/>
              <a:t>、了解</a:t>
            </a:r>
            <a:r>
              <a:rPr lang="en-US" altLang="zh-CN" sz="1600" dirty="0" smtClean="0"/>
              <a:t>24</a:t>
            </a:r>
            <a:r>
              <a:rPr lang="zh-CN" altLang="en-US" sz="1600" dirty="0" smtClean="0"/>
              <a:t>节气与月份的关系</a:t>
            </a:r>
          </a:p>
          <a:p>
            <a:r>
              <a:rPr lang="zh-CN" altLang="en-US" sz="1600" dirty="0" smtClean="0"/>
              <a:t>评</a:t>
            </a:r>
            <a:r>
              <a:rPr lang="zh-CN" altLang="en-US" sz="1600" dirty="0"/>
              <a:t>价点：</a:t>
            </a:r>
            <a:r>
              <a:rPr lang="en-US" altLang="zh-CN" sz="1600" dirty="0"/>
              <a:t>1</a:t>
            </a:r>
            <a:r>
              <a:rPr lang="zh-CN" altLang="en-US" sz="1600" dirty="0" smtClean="0"/>
              <a:t>、转动流畅，知道主动轮和从动轮</a:t>
            </a:r>
            <a:endParaRPr lang="zh-CN" altLang="en-US" sz="1600" dirty="0"/>
          </a:p>
          <a:p>
            <a:r>
              <a:rPr lang="zh-CN" altLang="en-US" sz="1600" dirty="0"/>
              <a:t>           </a:t>
            </a:r>
            <a:r>
              <a:rPr lang="zh-CN" altLang="en-US" sz="1600" dirty="0" smtClean="0"/>
              <a:t>       </a:t>
            </a:r>
            <a:r>
              <a:rPr lang="en-US" altLang="zh-CN" sz="1600" dirty="0" smtClean="0"/>
              <a:t>2</a:t>
            </a:r>
            <a:r>
              <a:rPr lang="zh-CN" altLang="en-US" sz="1600" dirty="0" smtClean="0"/>
              <a:t>、算出齿数比</a:t>
            </a:r>
            <a:endParaRPr lang="zh-CN" altLang="en-US" sz="1600" dirty="0"/>
          </a:p>
          <a:p>
            <a:r>
              <a:rPr lang="zh-CN" altLang="en-US" sz="1600" dirty="0"/>
              <a:t>           </a:t>
            </a:r>
            <a:r>
              <a:rPr lang="zh-CN" altLang="en-US" sz="1600" dirty="0" smtClean="0"/>
              <a:t>       </a:t>
            </a:r>
            <a:r>
              <a:rPr lang="en-US" altLang="zh-CN" sz="1600" dirty="0" smtClean="0"/>
              <a:t>3</a:t>
            </a:r>
            <a:r>
              <a:rPr lang="zh-CN" altLang="en-US" sz="1600" dirty="0" smtClean="0"/>
              <a:t>、可以背诵</a:t>
            </a:r>
            <a:r>
              <a:rPr lang="en-US" altLang="zh-CN" sz="1600" dirty="0" smtClean="0"/>
              <a:t>24</a:t>
            </a:r>
            <a:r>
              <a:rPr lang="zh-CN" altLang="en-US" sz="1600" dirty="0" smtClean="0"/>
              <a:t>节气</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在齿轮和底板之间，橡胶圈和底板之间安装垫片，查看转动效果的差别 。</a:t>
            </a:r>
            <a:endParaRPr lang="zh-CN" altLang="en-US" sz="1600" dirty="0">
              <a:sym typeface="+mn-ea"/>
            </a:endParaRPr>
          </a:p>
          <a:p>
            <a:pPr marL="0" indent="0">
              <a:buNone/>
            </a:pPr>
            <a:r>
              <a:rPr lang="en-US" altLang="zh-CN" sz="1600" dirty="0">
                <a:sym typeface="+mn-ea"/>
              </a:rPr>
              <a:t>2</a:t>
            </a:r>
            <a:r>
              <a:rPr lang="en-US" altLang="zh-CN" sz="1600" dirty="0" smtClean="0">
                <a:sym typeface="+mn-ea"/>
              </a:rPr>
              <a:t>.</a:t>
            </a:r>
            <a:r>
              <a:rPr lang="zh-CN" altLang="en-US" sz="1600" dirty="0" smtClean="0">
                <a:sym typeface="+mn-ea"/>
              </a:rPr>
              <a:t>小齿轮和大齿轮的组合，在生活中还有那些应用呢？</a:t>
            </a:r>
            <a:endParaRPr lang="zh-CN" altLang="en-US" sz="1600" dirty="0">
              <a:sym typeface="+mn-ea"/>
            </a:endParaRPr>
          </a:p>
        </p:txBody>
      </p:sp>
      <p:graphicFrame>
        <p:nvGraphicFramePr>
          <p:cNvPr id="19" name="表格 18"/>
          <p:cNvGraphicFramePr>
            <a:graphicFrameLocks noGrp="1"/>
          </p:cNvGraphicFramePr>
          <p:nvPr/>
        </p:nvGraphicFramePr>
        <p:xfrm>
          <a:off x="3708623" y="5634732"/>
          <a:ext cx="3384375" cy="1072128"/>
        </p:xfrm>
        <a:graphic>
          <a:graphicData uri="http://schemas.openxmlformats.org/drawingml/2006/table">
            <a:tbl>
              <a:tblPr firstRow="1" bandRow="1">
                <a:tableStyleId>{5C22544A-7EE6-4342-B048-85BDC9FD1C3A}</a:tableStyleId>
              </a:tblPr>
              <a:tblGrid>
                <a:gridCol w="1128125"/>
                <a:gridCol w="2256250"/>
              </a:tblGrid>
              <a:tr h="432048">
                <a:tc>
                  <a:txBody>
                    <a:bodyPr/>
                    <a:lstStyle/>
                    <a:p>
                      <a:r>
                        <a:rPr lang="zh-CN" altLang="en-US" dirty="0" smtClean="0"/>
                        <a:t>测量项目</a:t>
                      </a:r>
                      <a:endParaRPr lang="zh-CN" altLang="en-US" dirty="0"/>
                    </a:p>
                  </a:txBody>
                  <a:tcPr/>
                </a:tc>
                <a:tc>
                  <a:txBody>
                    <a:bodyPr/>
                    <a:lstStyle/>
                    <a:p>
                      <a:r>
                        <a:rPr lang="zh-CN" altLang="en-US" dirty="0" smtClean="0"/>
                        <a:t>大齿轮与小齿轮的齿数比</a:t>
                      </a:r>
                      <a:endParaRPr lang="zh-CN" altLang="en-US" dirty="0"/>
                    </a:p>
                  </a:txBody>
                  <a:tcPr/>
                </a:tc>
              </a:tr>
              <a:tr h="432048">
                <a:tc>
                  <a:txBody>
                    <a:bodyPr/>
                    <a:lstStyle/>
                    <a:p>
                      <a:r>
                        <a:rPr lang="zh-CN" altLang="en-US" dirty="0" smtClean="0"/>
                        <a:t>数据</a:t>
                      </a:r>
                      <a:endParaRPr lang="zh-CN" altLang="en-US" dirty="0"/>
                    </a:p>
                  </a:txBody>
                  <a:tcPr/>
                </a:tc>
                <a:tc>
                  <a:txBody>
                    <a:bodyPr/>
                    <a:lstStyle/>
                    <a:p>
                      <a:endParaRPr lang="zh-CN" altLang="en-US" dirty="0"/>
                    </a:p>
                  </a:txBody>
                  <a:tcPr/>
                </a:tc>
              </a:tr>
            </a:tbl>
          </a:graphicData>
        </a:graphic>
      </p:graphicFrame>
      <p:sp>
        <p:nvSpPr>
          <p:cNvPr id="20" name="TextBox 19"/>
          <p:cNvSpPr txBox="1"/>
          <p:nvPr/>
        </p:nvSpPr>
        <p:spPr>
          <a:xfrm>
            <a:off x="4716735" y="5130676"/>
            <a:ext cx="1440160" cy="369332"/>
          </a:xfrm>
          <a:prstGeom prst="rect">
            <a:avLst/>
          </a:prstGeom>
          <a:noFill/>
        </p:spPr>
        <p:txBody>
          <a:bodyPr wrap="square" rtlCol="0">
            <a:spAutoFit/>
          </a:bodyPr>
          <a:lstStyle/>
          <a:p>
            <a:r>
              <a:rPr lang="zh-CN" altLang="en-US" dirty="0" smtClean="0"/>
              <a:t>测量齿数比</a:t>
            </a:r>
            <a:endParaRPr lang="zh-CN" altLang="en-US" dirty="0"/>
          </a:p>
        </p:txBody>
      </p:sp>
      <p:pic>
        <p:nvPicPr>
          <p:cNvPr id="2050" name="Picture 2"/>
          <p:cNvPicPr>
            <a:picLocks noChangeAspect="1" noChangeArrowheads="1"/>
          </p:cNvPicPr>
          <p:nvPr/>
        </p:nvPicPr>
        <p:blipFill>
          <a:blip r:embed="rId3" cstate="print"/>
          <a:srcRect/>
          <a:stretch>
            <a:fillRect/>
          </a:stretch>
        </p:blipFill>
        <p:spPr bwMode="auto">
          <a:xfrm>
            <a:off x="1188343" y="1170236"/>
            <a:ext cx="5400600" cy="3612751"/>
          </a:xfrm>
          <a:prstGeom prst="rect">
            <a:avLst/>
          </a:prstGeom>
          <a:noFill/>
          <a:ln w="9525">
            <a:noFill/>
            <a:miter lim="800000"/>
            <a:headEnd/>
            <a:tailEnd/>
          </a:ln>
        </p:spPr>
      </p:pic>
      <p:pic>
        <p:nvPicPr>
          <p:cNvPr id="2051" name="Picture 3">
            <a:hlinkClick r:id="rId4" action="ppaction://hlinkfile"/>
          </p:cNvPr>
          <p:cNvPicPr>
            <a:picLocks noChangeAspect="1" noChangeArrowheads="1"/>
          </p:cNvPicPr>
          <p:nvPr/>
        </p:nvPicPr>
        <p:blipFill>
          <a:blip r:embed="rId5" cstate="print"/>
          <a:srcRect/>
          <a:stretch>
            <a:fillRect/>
          </a:stretch>
        </p:blipFill>
        <p:spPr bwMode="auto">
          <a:xfrm>
            <a:off x="540270" y="4842644"/>
            <a:ext cx="3100451" cy="2016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第一级别 齿轮转动</a:t>
            </a:r>
            <a:endParaRPr lang="en-US" altLang="zh-CN" sz="2000" b="1" dirty="0" smtClean="0"/>
          </a:p>
          <a:p>
            <a:r>
              <a:rPr lang="zh-CN" altLang="en-US" sz="2000" b="1" dirty="0" smtClean="0"/>
              <a:t> 数字鲁班 第</a:t>
            </a:r>
            <a:r>
              <a:rPr lang="en-US" altLang="zh-CN" sz="2000" b="1" dirty="0" smtClean="0"/>
              <a:t>3</a:t>
            </a:r>
            <a:r>
              <a:rPr lang="zh-CN" altLang="en-US" sz="2000" b="1" dirty="0" smtClean="0"/>
              <a:t>课：毛毛虫和它的朋友们</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、用一个大齿轮做毛毛虫的头，三个小齿轮做毛毛虫的身子，让头左右摆动，身子也跟着左右摆动。</a:t>
            </a:r>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两组协作，看看一个头可以带动多少个小齿轮。</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按照一个孔</a:t>
            </a:r>
            <a:r>
              <a:rPr lang="en-US" altLang="zh-CN" sz="1600" b="1" dirty="0" smtClean="0">
                <a:solidFill>
                  <a:srgbClr val="002060"/>
                </a:solidFill>
                <a:latin typeface="宋体" panose="02010600030101010101" pitchFamily="2" charset="-122"/>
                <a:ea typeface="宋体" panose="02010600030101010101" pitchFamily="2" charset="-122"/>
                <a:sym typeface="+mn-ea"/>
              </a:rPr>
              <a:t>0.05</a:t>
            </a:r>
            <a:r>
              <a:rPr lang="zh-CN" altLang="en-US" sz="1600" b="1" dirty="0" smtClean="0">
                <a:solidFill>
                  <a:srgbClr val="002060"/>
                </a:solidFill>
                <a:latin typeface="宋体" panose="02010600030101010101" pitchFamily="2" charset="-122"/>
                <a:ea typeface="宋体" panose="02010600030101010101" pitchFamily="2" charset="-122"/>
                <a:sym typeface="+mn-ea"/>
              </a:rPr>
              <a:t>元，一个齿</a:t>
            </a:r>
            <a:r>
              <a:rPr lang="en-US" altLang="zh-CN" sz="1600" b="1" dirty="0" smtClean="0">
                <a:solidFill>
                  <a:srgbClr val="002060"/>
                </a:solidFill>
                <a:latin typeface="宋体" panose="02010600030101010101" pitchFamily="2" charset="-122"/>
                <a:ea typeface="宋体" panose="02010600030101010101" pitchFamily="2" charset="-122"/>
                <a:sym typeface="+mn-ea"/>
              </a:rPr>
              <a:t>0.02</a:t>
            </a:r>
            <a:r>
              <a:rPr lang="zh-CN" altLang="en-US" sz="1600" b="1" dirty="0" smtClean="0">
                <a:solidFill>
                  <a:srgbClr val="002060"/>
                </a:solidFill>
                <a:latin typeface="宋体" panose="02010600030101010101" pitchFamily="2" charset="-122"/>
                <a:ea typeface="宋体" panose="02010600030101010101" pitchFamily="2" charset="-122"/>
                <a:sym typeface="+mn-ea"/>
              </a:rPr>
              <a:t>元的价格，计算毛毛虫齿轮画的成本。</a:t>
            </a:r>
            <a:endParaRPr lang="zh-CN" altLang="en-US" sz="1600" b="1" dirty="0"/>
          </a:p>
        </p:txBody>
      </p:sp>
      <p:sp>
        <p:nvSpPr>
          <p:cNvPr id="15" name="文本框 15"/>
          <p:cNvSpPr txBox="1"/>
          <p:nvPr/>
        </p:nvSpPr>
        <p:spPr>
          <a:xfrm>
            <a:off x="199310" y="8571378"/>
            <a:ext cx="7037705" cy="1815882"/>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dirty="0"/>
          </a:p>
          <a:p>
            <a:r>
              <a:rPr lang="en-US" altLang="zh-CN" sz="1600" dirty="0"/>
              <a:t>1</a:t>
            </a:r>
            <a:r>
              <a:rPr lang="zh-CN" altLang="en-US" sz="1600" dirty="0" smtClean="0"/>
              <a:t>、合理的收纳器材，认识多孔梁，齿轮，滑槽</a:t>
            </a:r>
            <a:endParaRPr lang="en-US" altLang="zh-CN" sz="1600" dirty="0"/>
          </a:p>
          <a:p>
            <a:r>
              <a:rPr lang="en-US" altLang="zh-CN" sz="1600" dirty="0"/>
              <a:t>2</a:t>
            </a:r>
            <a:r>
              <a:rPr lang="zh-CN" altLang="en-US" sz="1600" dirty="0" smtClean="0"/>
              <a:t>、创意如何让冰冷的机械知识有了生气</a:t>
            </a:r>
          </a:p>
          <a:p>
            <a:r>
              <a:rPr lang="en-US" altLang="zh-CN" sz="1600" dirty="0" smtClean="0"/>
              <a:t>3</a:t>
            </a:r>
            <a:r>
              <a:rPr lang="zh-CN" altLang="en-US" sz="1600" dirty="0" smtClean="0"/>
              <a:t>、学会估算器材的成本</a:t>
            </a:r>
          </a:p>
          <a:p>
            <a:r>
              <a:rPr lang="zh-CN" altLang="en-US" sz="1600" dirty="0" smtClean="0"/>
              <a:t>评</a:t>
            </a:r>
            <a:r>
              <a:rPr lang="zh-CN" altLang="en-US" sz="1600" dirty="0"/>
              <a:t>价点：</a:t>
            </a:r>
            <a:r>
              <a:rPr lang="en-US" altLang="zh-CN" sz="1600" dirty="0"/>
              <a:t>1</a:t>
            </a:r>
            <a:r>
              <a:rPr lang="zh-CN" altLang="en-US" sz="1600" dirty="0" smtClean="0"/>
              <a:t>、齿轮画作品有创意</a:t>
            </a:r>
            <a:endParaRPr lang="zh-CN" altLang="en-US" sz="1600" dirty="0"/>
          </a:p>
          <a:p>
            <a:r>
              <a:rPr lang="zh-CN" altLang="en-US" sz="1600" dirty="0"/>
              <a:t>           </a:t>
            </a:r>
            <a:r>
              <a:rPr lang="zh-CN" altLang="en-US" sz="1600" dirty="0" smtClean="0"/>
              <a:t>       </a:t>
            </a:r>
            <a:r>
              <a:rPr lang="en-US" altLang="zh-CN" sz="1600" dirty="0" smtClean="0"/>
              <a:t>2</a:t>
            </a:r>
            <a:r>
              <a:rPr lang="zh-CN" altLang="en-US" sz="1600" dirty="0" smtClean="0"/>
              <a:t>、小组协作流畅分工合理</a:t>
            </a:r>
            <a:endParaRPr lang="zh-CN" altLang="en-US" sz="1600" dirty="0"/>
          </a:p>
          <a:p>
            <a:r>
              <a:rPr lang="zh-CN" altLang="en-US" sz="1600" dirty="0"/>
              <a:t>           </a:t>
            </a:r>
            <a:r>
              <a:rPr lang="zh-CN" altLang="en-US" sz="1600" dirty="0" smtClean="0"/>
              <a:t>    </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lnSpcReduction="100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如果学生购买了自己的作品，可以允许其在作品上上色。</a:t>
            </a:r>
            <a:endParaRPr lang="zh-CN" altLang="en-US" sz="1600" dirty="0">
              <a:sym typeface="+mn-ea"/>
            </a:endParaRPr>
          </a:p>
          <a:p>
            <a:pPr marL="0" indent="0">
              <a:buNone/>
            </a:pPr>
            <a:r>
              <a:rPr lang="en-US" altLang="zh-CN" sz="1600" dirty="0">
                <a:sym typeface="+mn-ea"/>
              </a:rPr>
              <a:t>2</a:t>
            </a:r>
            <a:r>
              <a:rPr lang="en-US" altLang="zh-CN" sz="1600" dirty="0" smtClean="0">
                <a:sym typeface="+mn-ea"/>
              </a:rPr>
              <a:t>.</a:t>
            </a:r>
            <a:r>
              <a:rPr lang="zh-CN" altLang="en-US" sz="1600" dirty="0" smtClean="0">
                <a:sym typeface="+mn-ea"/>
              </a:rPr>
              <a:t>一张底板上最多可以固定多少个小齿轮，他们之间可以转起来么？</a:t>
            </a:r>
            <a:endParaRPr lang="en-US" altLang="zh-CN" sz="1600" dirty="0" smtClean="0">
              <a:sym typeface="+mn-ea"/>
            </a:endParaRPr>
          </a:p>
          <a:p>
            <a:pPr marL="0" indent="0">
              <a:buNone/>
            </a:pPr>
            <a:r>
              <a:rPr lang="en-US" altLang="zh-CN" sz="1600" dirty="0" smtClean="0">
                <a:sym typeface="+mn-ea"/>
              </a:rPr>
              <a:t>3.</a:t>
            </a:r>
            <a:r>
              <a:rPr lang="zh-CN" altLang="en-US" sz="1600" dirty="0" smtClean="0">
                <a:sym typeface="+mn-ea"/>
              </a:rPr>
              <a:t>相邻的齿轮和相隔</a:t>
            </a:r>
            <a:r>
              <a:rPr lang="en-US" altLang="zh-CN" sz="1600" dirty="0" smtClean="0">
                <a:sym typeface="+mn-ea"/>
              </a:rPr>
              <a:t>1</a:t>
            </a:r>
            <a:r>
              <a:rPr lang="zh-CN" altLang="en-US" sz="1600" dirty="0" smtClean="0">
                <a:sym typeface="+mn-ea"/>
              </a:rPr>
              <a:t>个齿轮两种情况，齿轮的转动方向有什么规律</a:t>
            </a:r>
            <a:endParaRPr lang="zh-CN" altLang="en-US" sz="1600" dirty="0">
              <a:sym typeface="+mn-ea"/>
            </a:endParaRPr>
          </a:p>
        </p:txBody>
      </p:sp>
      <p:pic>
        <p:nvPicPr>
          <p:cNvPr id="3074" name="Picture 2"/>
          <p:cNvPicPr>
            <a:picLocks noChangeAspect="1" noChangeArrowheads="1"/>
          </p:cNvPicPr>
          <p:nvPr/>
        </p:nvPicPr>
        <p:blipFill>
          <a:blip r:embed="rId3" cstate="print"/>
          <a:srcRect t="9001" b="8487"/>
          <a:stretch>
            <a:fillRect/>
          </a:stretch>
        </p:blipFill>
        <p:spPr bwMode="auto">
          <a:xfrm rot="16200000">
            <a:off x="2062511" y="512093"/>
            <a:ext cx="3436241" cy="5040560"/>
          </a:xfrm>
          <a:prstGeom prst="rect">
            <a:avLst/>
          </a:prstGeom>
          <a:noFill/>
          <a:ln w="9525">
            <a:noFill/>
            <a:miter lim="800000"/>
            <a:headEnd/>
            <a:tailEnd/>
          </a:ln>
        </p:spPr>
      </p:pic>
      <p:pic>
        <p:nvPicPr>
          <p:cNvPr id="3075" name="Picture 3">
            <a:hlinkClick r:id="rId4" action="ppaction://hlinkfile"/>
          </p:cNvPr>
          <p:cNvPicPr>
            <a:picLocks noChangeAspect="1" noChangeArrowheads="1"/>
          </p:cNvPicPr>
          <p:nvPr/>
        </p:nvPicPr>
        <p:blipFill>
          <a:blip r:embed="rId5" cstate="print"/>
          <a:srcRect/>
          <a:stretch>
            <a:fillRect/>
          </a:stretch>
        </p:blipFill>
        <p:spPr bwMode="auto">
          <a:xfrm>
            <a:off x="1332359" y="4842644"/>
            <a:ext cx="2680298" cy="1872208"/>
          </a:xfrm>
          <a:prstGeom prst="rect">
            <a:avLst/>
          </a:prstGeom>
          <a:noFill/>
          <a:ln w="9525">
            <a:noFill/>
            <a:miter lim="800000"/>
            <a:headEnd/>
            <a:tailEnd/>
          </a:ln>
        </p:spPr>
      </p:pic>
      <p:pic>
        <p:nvPicPr>
          <p:cNvPr id="3076" name="Picture 4">
            <a:hlinkClick r:id="rId6" action="ppaction://hlinkfile"/>
          </p:cNvPr>
          <p:cNvPicPr>
            <a:picLocks noChangeAspect="1" noChangeArrowheads="1"/>
          </p:cNvPicPr>
          <p:nvPr/>
        </p:nvPicPr>
        <p:blipFill>
          <a:blip r:embed="rId7" cstate="print"/>
          <a:srcRect/>
          <a:stretch>
            <a:fillRect/>
          </a:stretch>
        </p:blipFill>
        <p:spPr bwMode="auto">
          <a:xfrm>
            <a:off x="4356695" y="4842644"/>
            <a:ext cx="1872208" cy="1872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第二级别 滑槽结构</a:t>
            </a:r>
            <a:endParaRPr lang="en-US" altLang="zh-CN" sz="2000" b="1" dirty="0" smtClean="0"/>
          </a:p>
          <a:p>
            <a:r>
              <a:rPr lang="zh-CN" altLang="en-US" sz="2000" b="1" dirty="0" smtClean="0"/>
              <a:t> 数字鲁班 第</a:t>
            </a:r>
            <a:r>
              <a:rPr lang="en-US" altLang="zh-CN" sz="2000" b="1" dirty="0" smtClean="0"/>
              <a:t>4</a:t>
            </a:r>
            <a:r>
              <a:rPr lang="zh-CN" altLang="en-US" sz="2000" b="1" dirty="0" smtClean="0"/>
              <a:t>课：升国旗</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077218"/>
          </a:xfrm>
          <a:prstGeom prst="rect">
            <a:avLst/>
          </a:prstGeom>
          <a:noFill/>
        </p:spPr>
        <p:txBody>
          <a:bodyPr wrap="square" rtlCol="0">
            <a:spAutoFit/>
          </a:bodyPr>
          <a:lstStyle/>
          <a:p>
            <a:r>
              <a:rPr lang="en-US" altLang="zh-CN" sz="16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、制作国旗旗杆，背后的螺母要拧紧。</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两点固定国旗支架 。</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在支架上粘上手绘的国旗，使其能够流畅的升起来。</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2062103"/>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dirty="0"/>
          </a:p>
          <a:p>
            <a:r>
              <a:rPr lang="en-US" altLang="zh-CN" sz="1600" dirty="0"/>
              <a:t>1</a:t>
            </a:r>
            <a:r>
              <a:rPr lang="zh-CN" altLang="en-US" sz="1600" dirty="0" smtClean="0"/>
              <a:t>、梁和片的稳定连接固定需要至少两个点固定</a:t>
            </a:r>
            <a:endParaRPr lang="en-US" altLang="zh-CN" sz="1600" dirty="0"/>
          </a:p>
          <a:p>
            <a:r>
              <a:rPr lang="en-US" altLang="zh-CN" sz="1600" dirty="0"/>
              <a:t>2</a:t>
            </a:r>
            <a:r>
              <a:rPr lang="zh-CN" altLang="en-US" sz="1600" dirty="0" smtClean="0"/>
              <a:t>、两点确定一条直线</a:t>
            </a:r>
          </a:p>
          <a:p>
            <a:r>
              <a:rPr lang="en-US" altLang="zh-CN" sz="1600" dirty="0" smtClean="0"/>
              <a:t>3</a:t>
            </a:r>
            <a:r>
              <a:rPr lang="zh-CN" altLang="en-US" sz="1600" dirty="0" smtClean="0"/>
              <a:t>、知道平动和转动的区别</a:t>
            </a:r>
          </a:p>
          <a:p>
            <a:r>
              <a:rPr lang="zh-CN" altLang="en-US" sz="1600" dirty="0" smtClean="0"/>
              <a:t>评</a:t>
            </a:r>
            <a:r>
              <a:rPr lang="zh-CN" altLang="en-US" sz="1600" dirty="0"/>
              <a:t>价点：</a:t>
            </a:r>
            <a:r>
              <a:rPr lang="en-US" altLang="zh-CN" sz="1600" dirty="0"/>
              <a:t>1</a:t>
            </a:r>
            <a:r>
              <a:rPr lang="zh-CN" altLang="en-US" sz="1600" dirty="0" smtClean="0"/>
              <a:t>、国旗在滑槽上的运动很顺畅</a:t>
            </a:r>
            <a:endParaRPr lang="zh-CN" altLang="en-US" sz="1600" dirty="0"/>
          </a:p>
          <a:p>
            <a:r>
              <a:rPr lang="zh-CN" altLang="en-US" sz="1600" dirty="0"/>
              <a:t>           </a:t>
            </a:r>
            <a:r>
              <a:rPr lang="zh-CN" altLang="en-US" sz="1600" dirty="0" smtClean="0"/>
              <a:t>       </a:t>
            </a:r>
            <a:r>
              <a:rPr lang="en-US" altLang="zh-CN" sz="1600" dirty="0" smtClean="0"/>
              <a:t>2</a:t>
            </a:r>
            <a:r>
              <a:rPr lang="zh-CN" altLang="en-US" sz="1600" dirty="0" smtClean="0"/>
              <a:t>、作品该牢固的地方也很牢固</a:t>
            </a:r>
            <a:endParaRPr lang="en-US" altLang="zh-CN" sz="1600" dirty="0" smtClean="0"/>
          </a:p>
          <a:p>
            <a:r>
              <a:rPr lang="en-US" altLang="zh-CN" sz="1600" dirty="0" smtClean="0"/>
              <a:t>                  3</a:t>
            </a:r>
            <a:r>
              <a:rPr lang="zh-CN" altLang="en-US" sz="1600" dirty="0" smtClean="0"/>
              <a:t>、会使用扳手</a:t>
            </a:r>
            <a:endParaRPr lang="zh-CN" altLang="en-US" sz="1600" dirty="0"/>
          </a:p>
          <a:p>
            <a:r>
              <a:rPr lang="zh-CN" altLang="en-US" sz="1600" dirty="0"/>
              <a:t>           </a:t>
            </a:r>
            <a:r>
              <a:rPr lang="zh-CN" altLang="en-US" sz="1600" dirty="0" smtClean="0"/>
              <a:t>    </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绘制更多国家的国旗。</a:t>
            </a:r>
            <a:endParaRPr lang="zh-CN" altLang="en-US" sz="1600" dirty="0">
              <a:sym typeface="+mn-ea"/>
            </a:endParaRPr>
          </a:p>
          <a:p>
            <a:pPr marL="0" indent="0">
              <a:buNone/>
            </a:pPr>
            <a:r>
              <a:rPr lang="en-US" altLang="zh-CN" sz="1600" dirty="0">
                <a:sym typeface="+mn-ea"/>
              </a:rPr>
              <a:t>2</a:t>
            </a:r>
            <a:r>
              <a:rPr lang="en-US" altLang="zh-CN" sz="1600" dirty="0" smtClean="0">
                <a:sym typeface="+mn-ea"/>
              </a:rPr>
              <a:t>.</a:t>
            </a:r>
            <a:r>
              <a:rPr lang="zh-CN" altLang="en-US" sz="1600" dirty="0" smtClean="0">
                <a:sym typeface="+mn-ea"/>
              </a:rPr>
              <a:t>制作奥运会上的那种冠亚季军国旗升起的效果</a:t>
            </a:r>
            <a:endParaRPr lang="en-US" altLang="zh-CN" sz="1600" dirty="0" smtClean="0">
              <a:sym typeface="+mn-ea"/>
            </a:endParaRPr>
          </a:p>
          <a:p>
            <a:pPr marL="0" indent="0">
              <a:buNone/>
            </a:pPr>
            <a:r>
              <a:rPr lang="en-US" altLang="zh-CN" sz="1600" dirty="0" smtClean="0">
                <a:sym typeface="+mn-ea"/>
              </a:rPr>
              <a:t>3.</a:t>
            </a:r>
            <a:r>
              <a:rPr lang="zh-CN" altLang="en-US" sz="1600" dirty="0" smtClean="0">
                <a:sym typeface="+mn-ea"/>
              </a:rPr>
              <a:t>如何通过安装线绳，代替手动滑动的效果。</a:t>
            </a:r>
            <a:endParaRPr lang="zh-CN" altLang="en-US" sz="1600" dirty="0">
              <a:sym typeface="+mn-ea"/>
            </a:endParaRPr>
          </a:p>
        </p:txBody>
      </p:sp>
      <p:pic>
        <p:nvPicPr>
          <p:cNvPr id="4098" name="Picture 2">
            <a:hlinkClick r:id="rId3" action="ppaction://hlinkfile"/>
          </p:cNvPr>
          <p:cNvPicPr>
            <a:picLocks noChangeAspect="1" noChangeArrowheads="1"/>
          </p:cNvPicPr>
          <p:nvPr/>
        </p:nvPicPr>
        <p:blipFill>
          <a:blip r:embed="rId4" cstate="print"/>
          <a:srcRect/>
          <a:stretch>
            <a:fillRect/>
          </a:stretch>
        </p:blipFill>
        <p:spPr bwMode="auto">
          <a:xfrm>
            <a:off x="1260351" y="1458267"/>
            <a:ext cx="2520280" cy="3360373"/>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a:stretch>
            <a:fillRect/>
          </a:stretch>
        </p:blipFill>
        <p:spPr bwMode="auto">
          <a:xfrm>
            <a:off x="4140671" y="1458268"/>
            <a:ext cx="2520280" cy="3360373"/>
          </a:xfrm>
          <a:prstGeom prst="rect">
            <a:avLst/>
          </a:prstGeom>
          <a:noFill/>
          <a:ln w="9525">
            <a:noFill/>
            <a:miter lim="800000"/>
            <a:headEnd/>
            <a:tailEnd/>
          </a:ln>
        </p:spPr>
      </p:pic>
      <p:pic>
        <p:nvPicPr>
          <p:cNvPr id="4100" name="Picture 4"/>
          <p:cNvPicPr>
            <a:picLocks noChangeAspect="1" noChangeArrowheads="1"/>
          </p:cNvPicPr>
          <p:nvPr/>
        </p:nvPicPr>
        <p:blipFill>
          <a:blip r:embed="rId6" cstate="print"/>
          <a:srcRect r="-11"/>
          <a:stretch>
            <a:fillRect/>
          </a:stretch>
        </p:blipFill>
        <p:spPr bwMode="auto">
          <a:xfrm>
            <a:off x="1260351" y="4986660"/>
            <a:ext cx="2520560" cy="1680373"/>
          </a:xfrm>
          <a:prstGeom prst="rect">
            <a:avLst/>
          </a:prstGeom>
          <a:noFill/>
          <a:ln w="9525">
            <a:noFill/>
            <a:miter lim="800000"/>
            <a:headEnd/>
            <a:tailEnd/>
          </a:ln>
        </p:spPr>
      </p:pic>
      <p:pic>
        <p:nvPicPr>
          <p:cNvPr id="4101" name="Picture 5"/>
          <p:cNvPicPr>
            <a:picLocks noChangeAspect="1" noChangeArrowheads="1"/>
          </p:cNvPicPr>
          <p:nvPr/>
        </p:nvPicPr>
        <p:blipFill>
          <a:blip r:embed="rId7" cstate="print"/>
          <a:srcRect/>
          <a:stretch>
            <a:fillRect/>
          </a:stretch>
        </p:blipFill>
        <p:spPr bwMode="auto">
          <a:xfrm>
            <a:off x="4284687" y="4986660"/>
            <a:ext cx="2330936" cy="18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第二级别 滑槽结构</a:t>
            </a:r>
            <a:endParaRPr lang="en-US" altLang="zh-CN" sz="2000" b="1" dirty="0" smtClean="0"/>
          </a:p>
          <a:p>
            <a:r>
              <a:rPr lang="zh-CN" altLang="en-US" sz="2000" b="1" dirty="0" smtClean="0"/>
              <a:t> 数字鲁班 第</a:t>
            </a:r>
            <a:r>
              <a:rPr lang="en-US" altLang="zh-CN" sz="2000" b="1" dirty="0" smtClean="0"/>
              <a:t>5</a:t>
            </a:r>
            <a:r>
              <a:rPr lang="zh-CN" altLang="en-US" sz="2000" b="1" dirty="0" smtClean="0"/>
              <a:t>课：拉窗帘</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323439"/>
          </a:xfrm>
          <a:prstGeom prst="rect">
            <a:avLst/>
          </a:prstGeom>
          <a:noFill/>
        </p:spPr>
        <p:txBody>
          <a:bodyPr wrap="square" rtlCol="0">
            <a:spAutoFit/>
          </a:bodyPr>
          <a:lstStyle/>
          <a:p>
            <a:r>
              <a:rPr lang="en-US" altLang="zh-CN" sz="16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、将</a:t>
            </a:r>
            <a:r>
              <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组以上的滑动螺丝组合固定在滑槽上</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将滑槽用两点固定固定在底板上，想办法留出空间，保持螺丝滑动流畅</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用纸或者布制作出模拟的窗帘，固定在滑动的螺丝上，尝试拉窗帘的效果</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2062103"/>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dirty="0"/>
          </a:p>
          <a:p>
            <a:r>
              <a:rPr lang="en-US" altLang="zh-CN" sz="1600" dirty="0"/>
              <a:t>1</a:t>
            </a:r>
            <a:r>
              <a:rPr lang="zh-CN" altLang="en-US" sz="1600" dirty="0" smtClean="0"/>
              <a:t>、滑道的设计，用垫片减小摩擦和摆动</a:t>
            </a:r>
            <a:endParaRPr lang="en-US" altLang="zh-CN" sz="1600" dirty="0"/>
          </a:p>
          <a:p>
            <a:r>
              <a:rPr lang="en-US" altLang="zh-CN" sz="1600" dirty="0"/>
              <a:t>2</a:t>
            </a:r>
            <a:r>
              <a:rPr lang="zh-CN" altLang="en-US" sz="1600" dirty="0" smtClean="0"/>
              <a:t>、使用</a:t>
            </a:r>
            <a:r>
              <a:rPr lang="en-US" altLang="zh-CN" sz="1600" dirty="0" smtClean="0"/>
              <a:t>4mm</a:t>
            </a:r>
            <a:r>
              <a:rPr lang="zh-CN" altLang="en-US" sz="1600" dirty="0" smtClean="0"/>
              <a:t>螺母来当作高垫片使用</a:t>
            </a:r>
          </a:p>
          <a:p>
            <a:r>
              <a:rPr lang="en-US" altLang="zh-CN" sz="1600" dirty="0" smtClean="0"/>
              <a:t>3</a:t>
            </a:r>
            <a:r>
              <a:rPr lang="zh-CN" altLang="en-US" sz="1600" dirty="0" smtClean="0"/>
              <a:t>、用褶皱来实现窗帘的伸缩</a:t>
            </a:r>
          </a:p>
          <a:p>
            <a:r>
              <a:rPr lang="zh-CN" altLang="en-US" sz="1600" dirty="0" smtClean="0"/>
              <a:t>评</a:t>
            </a:r>
            <a:r>
              <a:rPr lang="zh-CN" altLang="en-US" sz="1600" dirty="0"/>
              <a:t>价点：</a:t>
            </a:r>
            <a:r>
              <a:rPr lang="en-US" altLang="zh-CN" sz="1600" dirty="0"/>
              <a:t>1</a:t>
            </a:r>
            <a:r>
              <a:rPr lang="zh-CN" altLang="en-US" sz="1600" dirty="0" smtClean="0"/>
              <a:t>、螺丝滑动流畅</a:t>
            </a:r>
            <a:endParaRPr lang="zh-CN" altLang="en-US" sz="1600" dirty="0"/>
          </a:p>
          <a:p>
            <a:r>
              <a:rPr lang="zh-CN" altLang="en-US" sz="1600" dirty="0"/>
              <a:t>           </a:t>
            </a:r>
            <a:r>
              <a:rPr lang="zh-CN" altLang="en-US" sz="1600" dirty="0" smtClean="0"/>
              <a:t>       </a:t>
            </a:r>
            <a:r>
              <a:rPr lang="en-US" altLang="zh-CN" sz="1600" dirty="0" smtClean="0"/>
              <a:t>2</a:t>
            </a:r>
            <a:r>
              <a:rPr lang="zh-CN" altLang="en-US" sz="1600" dirty="0" smtClean="0"/>
              <a:t>、垫片使用合理</a:t>
            </a:r>
            <a:endParaRPr lang="en-US" altLang="zh-CN" sz="1600" dirty="0" smtClean="0"/>
          </a:p>
          <a:p>
            <a:r>
              <a:rPr lang="en-US" altLang="zh-CN" sz="1600" dirty="0" smtClean="0"/>
              <a:t>                  3</a:t>
            </a:r>
            <a:r>
              <a:rPr lang="zh-CN" altLang="en-US" sz="1600" dirty="0" smtClean="0"/>
              <a:t>、窗帘美观，拉动效果好</a:t>
            </a:r>
            <a:endParaRPr lang="zh-CN" altLang="en-US" sz="1600" dirty="0"/>
          </a:p>
          <a:p>
            <a:r>
              <a:rPr lang="zh-CN" altLang="en-US" sz="1600" dirty="0"/>
              <a:t>           </a:t>
            </a:r>
            <a:r>
              <a:rPr lang="zh-CN" altLang="en-US" sz="1600" dirty="0" smtClean="0"/>
              <a:t>    </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制作双方向运动的对开窗帘 。</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用语言描述这个作品的装配步骤</a:t>
            </a:r>
            <a:endParaRPr lang="en-US" altLang="zh-CN" sz="1600" dirty="0" smtClean="0">
              <a:sym typeface="+mn-ea"/>
            </a:endParaRPr>
          </a:p>
          <a:p>
            <a:pPr marL="0" indent="0">
              <a:buNone/>
            </a:pPr>
            <a:r>
              <a:rPr lang="en-US" altLang="zh-CN" sz="1600" dirty="0" smtClean="0">
                <a:sym typeface="+mn-ea"/>
              </a:rPr>
              <a:t>3.</a:t>
            </a:r>
            <a:r>
              <a:rPr lang="zh-CN" altLang="en-US" sz="1600" dirty="0" smtClean="0">
                <a:sym typeface="+mn-ea"/>
              </a:rPr>
              <a:t>如何通过安装线绳，代替手动滑动的效果。</a:t>
            </a:r>
            <a:endParaRPr lang="zh-CN" altLang="en-US" sz="1600" dirty="0">
              <a:sym typeface="+mn-ea"/>
            </a:endParaRPr>
          </a:p>
        </p:txBody>
      </p:sp>
      <p:pic>
        <p:nvPicPr>
          <p:cNvPr id="5122" name="Picture 2">
            <a:hlinkClick r:id="rId3" action="ppaction://hlinkfile"/>
          </p:cNvPr>
          <p:cNvPicPr>
            <a:picLocks noChangeAspect="1" noChangeArrowheads="1"/>
          </p:cNvPicPr>
          <p:nvPr/>
        </p:nvPicPr>
        <p:blipFill>
          <a:blip r:embed="rId4" cstate="print"/>
          <a:srcRect l="17488" t="13335" r="4503"/>
          <a:stretch>
            <a:fillRect/>
          </a:stretch>
        </p:blipFill>
        <p:spPr bwMode="auto">
          <a:xfrm>
            <a:off x="1116335" y="1386260"/>
            <a:ext cx="4580296" cy="3816424"/>
          </a:xfrm>
          <a:prstGeom prst="rect">
            <a:avLst/>
          </a:prstGeom>
          <a:noFill/>
          <a:ln w="9525">
            <a:noFill/>
            <a:miter lim="800000"/>
            <a:headEnd/>
            <a:tailEnd/>
          </a:ln>
        </p:spPr>
      </p:pic>
      <p:pic>
        <p:nvPicPr>
          <p:cNvPr id="5123" name="Picture 3"/>
          <p:cNvPicPr>
            <a:picLocks noChangeAspect="1" noChangeArrowheads="1"/>
          </p:cNvPicPr>
          <p:nvPr/>
        </p:nvPicPr>
        <p:blipFill>
          <a:blip r:embed="rId5" cstate="print"/>
          <a:srcRect/>
          <a:stretch>
            <a:fillRect/>
          </a:stretch>
        </p:blipFill>
        <p:spPr bwMode="auto">
          <a:xfrm>
            <a:off x="1188343" y="5346700"/>
            <a:ext cx="1920000" cy="1440000"/>
          </a:xfrm>
          <a:prstGeom prst="rect">
            <a:avLst/>
          </a:prstGeom>
          <a:noFill/>
          <a:ln w="9525">
            <a:noFill/>
            <a:miter lim="800000"/>
            <a:headEnd/>
            <a:tailEnd/>
          </a:ln>
        </p:spPr>
      </p:pic>
      <p:pic>
        <p:nvPicPr>
          <p:cNvPr id="5124" name="Picture 4"/>
          <p:cNvPicPr>
            <a:picLocks noChangeAspect="1" noChangeArrowheads="1"/>
          </p:cNvPicPr>
          <p:nvPr/>
        </p:nvPicPr>
        <p:blipFill>
          <a:blip r:embed="rId6" cstate="print"/>
          <a:srcRect/>
          <a:stretch>
            <a:fillRect/>
          </a:stretch>
        </p:blipFill>
        <p:spPr bwMode="auto">
          <a:xfrm>
            <a:off x="3276575" y="5346700"/>
            <a:ext cx="1920000" cy="144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4367" y="246326"/>
            <a:ext cx="4938132" cy="1015663"/>
          </a:xfrm>
          <a:prstGeom prst="rect">
            <a:avLst/>
          </a:prstGeom>
          <a:noFill/>
        </p:spPr>
        <p:txBody>
          <a:bodyPr wrap="square" rtlCol="0" anchor="t">
            <a:spAutoFit/>
          </a:bodyPr>
          <a:lstStyle/>
          <a:p>
            <a:r>
              <a:rPr lang="zh-CN" altLang="en-US" sz="2000" b="1" dirty="0" smtClean="0"/>
              <a:t>创客教育普惠课程</a:t>
            </a:r>
            <a:r>
              <a:rPr lang="en-US" altLang="zh-CN" sz="2000" b="1" dirty="0" smtClean="0"/>
              <a:t>STEM</a:t>
            </a:r>
            <a:r>
              <a:rPr lang="zh-CN" altLang="en-US" sz="2000" b="1" dirty="0" smtClean="0"/>
              <a:t>之</a:t>
            </a:r>
            <a:r>
              <a:rPr lang="en-US" altLang="zh-CN" sz="2000" b="1" dirty="0" err="1" smtClean="0"/>
              <a:t>Laserblock</a:t>
            </a:r>
            <a:r>
              <a:rPr lang="en-US" altLang="zh-CN" sz="2000" b="1" dirty="0" smtClean="0"/>
              <a:t>@</a:t>
            </a:r>
            <a:r>
              <a:rPr lang="zh-CN" altLang="en-US" sz="2000" b="1" dirty="0" smtClean="0"/>
              <a:t>家庭创客空间孵化课程 第二级别 滑槽结构</a:t>
            </a:r>
            <a:endParaRPr lang="en-US" altLang="zh-CN" sz="2000" b="1" dirty="0" smtClean="0"/>
          </a:p>
          <a:p>
            <a:r>
              <a:rPr lang="zh-CN" altLang="en-US" sz="2000" b="1" dirty="0" smtClean="0"/>
              <a:t> 数字鲁班 第</a:t>
            </a:r>
            <a:r>
              <a:rPr lang="en-US" altLang="zh-CN" sz="2000" b="1" dirty="0" smtClean="0"/>
              <a:t>6</a:t>
            </a:r>
            <a:r>
              <a:rPr lang="zh-CN" altLang="en-US" sz="2000" b="1" dirty="0" smtClean="0"/>
              <a:t>课：变化的三角形</a:t>
            </a:r>
            <a:endParaRPr lang="zh-CN" altLang="en-US" sz="2000" b="1" dirty="0"/>
          </a:p>
        </p:txBody>
      </p:sp>
      <p:pic>
        <p:nvPicPr>
          <p:cNvPr id="18" name="图片 17" descr="微信图片_20171207145037"/>
          <p:cNvPicPr>
            <a:picLocks noChangeAspect="1"/>
          </p:cNvPicPr>
          <p:nvPr/>
        </p:nvPicPr>
        <p:blipFill>
          <a:blip r:embed="rId2" cstate="print"/>
          <a:srcRect/>
          <a:stretch>
            <a:fillRect/>
          </a:stretch>
        </p:blipFill>
        <p:spPr>
          <a:xfrm>
            <a:off x="0" y="9916610"/>
            <a:ext cx="894865" cy="778641"/>
          </a:xfrm>
          <a:prstGeom prst="rect">
            <a:avLst/>
          </a:prstGeom>
        </p:spPr>
      </p:pic>
      <p:sp>
        <p:nvSpPr>
          <p:cNvPr id="8" name="文本框 6"/>
          <p:cNvSpPr txBox="1"/>
          <p:nvPr/>
        </p:nvSpPr>
        <p:spPr>
          <a:xfrm>
            <a:off x="180231" y="7009422"/>
            <a:ext cx="553998" cy="1618615"/>
          </a:xfrm>
          <a:prstGeom prst="rect">
            <a:avLst/>
          </a:prstGeom>
          <a:noFill/>
        </p:spPr>
        <p:txBody>
          <a:bodyPr vert="eaVert" wrap="square" rtlCol="0">
            <a:spAutoFit/>
          </a:bodyPr>
          <a:lstStyle/>
          <a:p>
            <a:r>
              <a:rPr lang="zh-CN" altLang="en-US" sz="2400" b="1" dirty="0" smtClean="0">
                <a:solidFill>
                  <a:srgbClr val="FF0000"/>
                </a:solidFill>
              </a:rPr>
              <a:t>制作过程</a:t>
            </a:r>
            <a:endParaRPr lang="zh-CN" altLang="en-US" sz="2400" b="1" dirty="0">
              <a:solidFill>
                <a:srgbClr val="FF0000"/>
              </a:solidFill>
            </a:endParaRPr>
          </a:p>
        </p:txBody>
      </p:sp>
      <p:sp>
        <p:nvSpPr>
          <p:cNvPr id="9" name="文本框 8"/>
          <p:cNvSpPr txBox="1"/>
          <p:nvPr/>
        </p:nvSpPr>
        <p:spPr>
          <a:xfrm>
            <a:off x="613689" y="7090702"/>
            <a:ext cx="4319070" cy="1569660"/>
          </a:xfrm>
          <a:prstGeom prst="rect">
            <a:avLst/>
          </a:prstGeom>
          <a:noFill/>
        </p:spPr>
        <p:txBody>
          <a:bodyPr wrap="square" rtlCol="0">
            <a:spAutoFit/>
          </a:bodyPr>
          <a:lstStyle/>
          <a:p>
            <a:r>
              <a:rPr lang="en-US" altLang="zh-CN" sz="1600" b="1"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、选择四种梁看看可以构成哪些稳定的三角形</a:t>
            </a:r>
            <a:endParaRPr lang="en-US" altLang="zh-CN" sz="1600" b="1" dirty="0" smtClean="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2.</a:t>
            </a:r>
            <a:r>
              <a:rPr lang="zh-CN" altLang="en-US" sz="1600" b="1" dirty="0" smtClean="0">
                <a:solidFill>
                  <a:srgbClr val="002060"/>
                </a:solidFill>
                <a:latin typeface="宋体" panose="02010600030101010101" pitchFamily="2" charset="-122"/>
                <a:ea typeface="宋体" panose="02010600030101010101" pitchFamily="2" charset="-122"/>
                <a:sym typeface="+mn-ea"/>
              </a:rPr>
              <a:t>运用滑槽，制作可以改变一个边的边长的动态三角形</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a:p>
            <a:r>
              <a:rPr lang="en-US" altLang="zh-CN" sz="1600" b="1" dirty="0" smtClean="0">
                <a:solidFill>
                  <a:srgbClr val="002060"/>
                </a:solidFill>
                <a:latin typeface="宋体" panose="02010600030101010101" pitchFamily="2" charset="-122"/>
                <a:ea typeface="宋体" panose="02010600030101010101" pitchFamily="2" charset="-122"/>
                <a:sym typeface="+mn-ea"/>
              </a:rPr>
              <a:t>3.</a:t>
            </a:r>
            <a:r>
              <a:rPr lang="zh-CN" altLang="en-US" sz="1600" b="1" dirty="0" smtClean="0">
                <a:solidFill>
                  <a:srgbClr val="002060"/>
                </a:solidFill>
                <a:latin typeface="宋体" panose="02010600030101010101" pitchFamily="2" charset="-122"/>
                <a:ea typeface="宋体" panose="02010600030101010101" pitchFamily="2" charset="-122"/>
                <a:sym typeface="+mn-ea"/>
              </a:rPr>
              <a:t>测量动态三角形为直角三角形时，螺丝的滑出距离</a:t>
            </a:r>
            <a:endParaRPr lang="en-US" altLang="zh-CN" sz="1600" b="1" dirty="0" smtClean="0">
              <a:solidFill>
                <a:srgbClr val="002060"/>
              </a:solidFill>
              <a:latin typeface="宋体" panose="02010600030101010101" pitchFamily="2" charset="-122"/>
              <a:ea typeface="宋体" panose="02010600030101010101" pitchFamily="2" charset="-122"/>
              <a:sym typeface="+mn-ea"/>
            </a:endParaRPr>
          </a:p>
        </p:txBody>
      </p:sp>
      <p:sp>
        <p:nvSpPr>
          <p:cNvPr id="15" name="文本框 15"/>
          <p:cNvSpPr txBox="1"/>
          <p:nvPr/>
        </p:nvSpPr>
        <p:spPr>
          <a:xfrm>
            <a:off x="199310" y="8571378"/>
            <a:ext cx="7037705" cy="2062103"/>
          </a:xfrm>
          <a:prstGeom prst="rect">
            <a:avLst/>
          </a:prstGeom>
          <a:noFill/>
        </p:spPr>
        <p:txBody>
          <a:bodyPr wrap="square" rtlCol="0">
            <a:spAutoFit/>
          </a:bodyPr>
          <a:lstStyle/>
          <a:p>
            <a:r>
              <a:rPr lang="zh-CN" altLang="en-US" sz="1600" dirty="0"/>
              <a:t>知识点</a:t>
            </a:r>
            <a:r>
              <a:rPr lang="zh-CN" altLang="en-US" sz="1600" dirty="0" smtClean="0"/>
              <a:t>：</a:t>
            </a:r>
            <a:endParaRPr lang="zh-CN" altLang="en-US" sz="1600" dirty="0"/>
          </a:p>
          <a:p>
            <a:r>
              <a:rPr lang="en-US" altLang="zh-CN" sz="1600" dirty="0"/>
              <a:t>1</a:t>
            </a:r>
            <a:r>
              <a:rPr lang="zh-CN" altLang="en-US" sz="1600" dirty="0" smtClean="0"/>
              <a:t>、三角形的构成条件和稳定性</a:t>
            </a:r>
            <a:endParaRPr lang="en-US" altLang="zh-CN" sz="1600" dirty="0" smtClean="0"/>
          </a:p>
          <a:p>
            <a:r>
              <a:rPr lang="en-US" altLang="zh-CN" sz="1600" dirty="0" smtClean="0"/>
              <a:t>2</a:t>
            </a:r>
            <a:r>
              <a:rPr lang="zh-CN" altLang="en-US" sz="1600" dirty="0" smtClean="0"/>
              <a:t>、使用垫片或者</a:t>
            </a:r>
            <a:r>
              <a:rPr lang="en-US" altLang="zh-CN" sz="1600" dirty="0" smtClean="0"/>
              <a:t>4mm</a:t>
            </a:r>
            <a:r>
              <a:rPr lang="zh-CN" altLang="en-US" sz="1600" dirty="0" smtClean="0"/>
              <a:t>螺丝垫高使得滑动尽可能流畅</a:t>
            </a:r>
          </a:p>
          <a:p>
            <a:r>
              <a:rPr lang="en-US" altLang="zh-CN" sz="1600" dirty="0" smtClean="0"/>
              <a:t>3</a:t>
            </a:r>
            <a:r>
              <a:rPr lang="zh-CN" altLang="en-US" sz="1600" dirty="0" smtClean="0"/>
              <a:t>、动态三角形的构成，滑出距离的定义方法</a:t>
            </a:r>
          </a:p>
          <a:p>
            <a:r>
              <a:rPr lang="zh-CN" altLang="en-US" sz="1600" dirty="0" smtClean="0"/>
              <a:t>评价点：</a:t>
            </a:r>
            <a:r>
              <a:rPr lang="en-US" altLang="zh-CN" sz="1600" dirty="0" smtClean="0"/>
              <a:t>1</a:t>
            </a:r>
            <a:r>
              <a:rPr lang="zh-CN" altLang="en-US" sz="1600" dirty="0" smtClean="0"/>
              <a:t>、稳定三角形构成结实</a:t>
            </a:r>
          </a:p>
          <a:p>
            <a:r>
              <a:rPr lang="zh-CN" altLang="en-US" sz="1600" dirty="0" smtClean="0"/>
              <a:t>                  </a:t>
            </a:r>
            <a:r>
              <a:rPr lang="en-US" altLang="zh-CN" sz="1600" dirty="0" smtClean="0"/>
              <a:t>2</a:t>
            </a:r>
            <a:r>
              <a:rPr lang="zh-CN" altLang="en-US" sz="1600" dirty="0" smtClean="0"/>
              <a:t>、动态三角形滑动流畅</a:t>
            </a:r>
            <a:endParaRPr lang="en-US" altLang="zh-CN" sz="1600" dirty="0" smtClean="0"/>
          </a:p>
          <a:p>
            <a:r>
              <a:rPr lang="en-US" altLang="zh-CN" sz="1600" dirty="0" smtClean="0"/>
              <a:t>                  3</a:t>
            </a:r>
            <a:r>
              <a:rPr lang="zh-CN" altLang="en-US" sz="1600" dirty="0" smtClean="0"/>
              <a:t>、能够测量出直角动态三角形的滑出距离</a:t>
            </a:r>
            <a:endParaRPr lang="zh-CN" altLang="en-US" sz="1600" dirty="0"/>
          </a:p>
          <a:p>
            <a:r>
              <a:rPr lang="zh-CN" altLang="en-US" sz="1600" dirty="0"/>
              <a:t>           </a:t>
            </a:r>
            <a:r>
              <a:rPr lang="zh-CN" altLang="en-US" sz="1600" dirty="0" smtClean="0"/>
              <a:t>    </a:t>
            </a:r>
            <a:endParaRPr lang="zh-CN" altLang="en-US" sz="1600" dirty="0"/>
          </a:p>
        </p:txBody>
      </p:sp>
      <p:sp>
        <p:nvSpPr>
          <p:cNvPr id="16" name="内容占位符 2"/>
          <p:cNvSpPr>
            <a:spLocks noGrp="1"/>
          </p:cNvSpPr>
          <p:nvPr/>
        </p:nvSpPr>
        <p:spPr>
          <a:xfrm>
            <a:off x="5076775" y="7090876"/>
            <a:ext cx="2160240" cy="3096344"/>
          </a:xfrm>
          <a:prstGeom prst="rect">
            <a:avLst/>
          </a:prstGeom>
        </p:spPr>
        <p:txBody>
          <a:bodyPr vert="horz" lIns="91440" tIns="45720" rIns="91440" bIns="45720" rtlCol="0">
            <a:normAutofit fontScale="975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FF0000"/>
                </a:solidFill>
              </a:rPr>
              <a:t>拓展练习：</a:t>
            </a:r>
          </a:p>
          <a:p>
            <a:pPr marL="0" indent="0">
              <a:buNone/>
            </a:pPr>
            <a:r>
              <a:rPr lang="en-US" altLang="zh-CN" sz="1600" dirty="0"/>
              <a:t>1</a:t>
            </a:r>
            <a:r>
              <a:rPr lang="en-US" altLang="zh-CN" sz="1600" dirty="0" smtClean="0"/>
              <a:t>.</a:t>
            </a:r>
            <a:r>
              <a:rPr lang="zh-CN" altLang="en-US" sz="1600" dirty="0" smtClean="0"/>
              <a:t>制作等腰三角形和正三角形</a:t>
            </a:r>
            <a:endParaRPr lang="en-US" altLang="zh-CN" sz="1600" dirty="0" smtClean="0">
              <a:sym typeface="+mn-ea"/>
            </a:endParaRPr>
          </a:p>
          <a:p>
            <a:pPr marL="0" indent="0">
              <a:buNone/>
            </a:pPr>
            <a:r>
              <a:rPr lang="en-US" altLang="zh-CN" sz="1600" dirty="0" smtClean="0">
                <a:sym typeface="+mn-ea"/>
              </a:rPr>
              <a:t>2.</a:t>
            </a:r>
            <a:r>
              <a:rPr lang="zh-CN" altLang="en-US" sz="1600" dirty="0" smtClean="0">
                <a:sym typeface="+mn-ea"/>
              </a:rPr>
              <a:t>动态三角形顶角的变化范围是多少</a:t>
            </a:r>
            <a:endParaRPr lang="en-US" altLang="zh-CN" sz="1600" dirty="0" smtClean="0">
              <a:sym typeface="+mn-ea"/>
            </a:endParaRPr>
          </a:p>
          <a:p>
            <a:pPr marL="0" indent="0">
              <a:buNone/>
            </a:pPr>
            <a:r>
              <a:rPr lang="en-US" altLang="zh-CN" sz="1600" dirty="0" smtClean="0">
                <a:sym typeface="+mn-ea"/>
              </a:rPr>
              <a:t>3.</a:t>
            </a:r>
            <a:r>
              <a:rPr lang="zh-CN" altLang="en-US" sz="1600" dirty="0" smtClean="0">
                <a:sym typeface="+mn-ea"/>
              </a:rPr>
              <a:t>改变动态三角形当中密孔梁的接入三角形的有效长度，看一看直角三角形的滑动距离有什么变化？</a:t>
            </a:r>
            <a:endParaRPr lang="zh-CN" altLang="en-US" sz="1600" dirty="0">
              <a:sym typeface="+mn-ea"/>
            </a:endParaRPr>
          </a:p>
        </p:txBody>
      </p:sp>
      <p:pic>
        <p:nvPicPr>
          <p:cNvPr id="6146" name="Picture 2"/>
          <p:cNvPicPr>
            <a:picLocks noChangeAspect="1" noChangeArrowheads="1"/>
          </p:cNvPicPr>
          <p:nvPr/>
        </p:nvPicPr>
        <p:blipFill>
          <a:blip r:embed="rId3" cstate="print"/>
          <a:srcRect/>
          <a:stretch>
            <a:fillRect/>
          </a:stretch>
        </p:blipFill>
        <p:spPr bwMode="auto">
          <a:xfrm>
            <a:off x="1044327" y="1458268"/>
            <a:ext cx="1008112" cy="1080000"/>
          </a:xfrm>
          <a:prstGeom prst="rect">
            <a:avLst/>
          </a:prstGeom>
          <a:noFill/>
          <a:ln w="9525">
            <a:noFill/>
            <a:miter lim="800000"/>
            <a:headEnd/>
            <a:tailEnd/>
          </a:ln>
        </p:spPr>
      </p:pic>
      <p:sp>
        <p:nvSpPr>
          <p:cNvPr id="12" name="TextBox 11"/>
          <p:cNvSpPr txBox="1"/>
          <p:nvPr/>
        </p:nvSpPr>
        <p:spPr>
          <a:xfrm>
            <a:off x="1044327" y="2610396"/>
            <a:ext cx="1152128" cy="738664"/>
          </a:xfrm>
          <a:prstGeom prst="rect">
            <a:avLst/>
          </a:prstGeom>
          <a:noFill/>
        </p:spPr>
        <p:txBody>
          <a:bodyPr wrap="square" rtlCol="0">
            <a:spAutoFit/>
          </a:bodyPr>
          <a:lstStyle/>
          <a:p>
            <a:r>
              <a:rPr lang="zh-CN" altLang="en-US" sz="1400" dirty="0" smtClean="0"/>
              <a:t>这些梁可以构成哪些稳定的三角形</a:t>
            </a:r>
            <a:endParaRPr lang="zh-CN" altLang="en-US" sz="1400" dirty="0"/>
          </a:p>
        </p:txBody>
      </p:sp>
      <p:pic>
        <p:nvPicPr>
          <p:cNvPr id="6147" name="Picture 3">
            <a:hlinkClick r:id="rId4" action="ppaction://hlinkfile"/>
          </p:cNvPr>
          <p:cNvPicPr>
            <a:picLocks noChangeAspect="1" noChangeArrowheads="1"/>
          </p:cNvPicPr>
          <p:nvPr/>
        </p:nvPicPr>
        <p:blipFill>
          <a:blip r:embed="rId5" cstate="print"/>
          <a:srcRect/>
          <a:stretch>
            <a:fillRect/>
          </a:stretch>
        </p:blipFill>
        <p:spPr bwMode="auto">
          <a:xfrm rot="16200000">
            <a:off x="2844527" y="810196"/>
            <a:ext cx="3024336" cy="4032448"/>
          </a:xfrm>
          <a:prstGeom prst="rect">
            <a:avLst/>
          </a:prstGeom>
          <a:noFill/>
          <a:ln w="9525">
            <a:noFill/>
            <a:miter lim="800000"/>
            <a:headEnd/>
            <a:tailEnd/>
          </a:ln>
        </p:spPr>
      </p:pic>
      <p:sp>
        <p:nvSpPr>
          <p:cNvPr id="14" name="TextBox 13"/>
          <p:cNvSpPr txBox="1"/>
          <p:nvPr/>
        </p:nvSpPr>
        <p:spPr>
          <a:xfrm>
            <a:off x="3996655" y="4410596"/>
            <a:ext cx="1152128" cy="523220"/>
          </a:xfrm>
          <a:prstGeom prst="rect">
            <a:avLst/>
          </a:prstGeom>
          <a:noFill/>
        </p:spPr>
        <p:txBody>
          <a:bodyPr wrap="square" rtlCol="0">
            <a:spAutoFit/>
          </a:bodyPr>
          <a:lstStyle/>
          <a:p>
            <a:r>
              <a:rPr lang="zh-CN" altLang="en-US" sz="1400" dirty="0" smtClean="0"/>
              <a:t>制作动态变化的三角形</a:t>
            </a:r>
            <a:endParaRPr lang="zh-CN" altLang="en-US" sz="1400" dirty="0"/>
          </a:p>
        </p:txBody>
      </p:sp>
      <p:pic>
        <p:nvPicPr>
          <p:cNvPr id="6148" name="Picture 4"/>
          <p:cNvPicPr>
            <a:picLocks noChangeAspect="1" noChangeArrowheads="1"/>
          </p:cNvPicPr>
          <p:nvPr/>
        </p:nvPicPr>
        <p:blipFill>
          <a:blip r:embed="rId6" cstate="print"/>
          <a:srcRect/>
          <a:stretch>
            <a:fillRect/>
          </a:stretch>
        </p:blipFill>
        <p:spPr bwMode="auto">
          <a:xfrm rot="16200000">
            <a:off x="1053304" y="4525891"/>
            <a:ext cx="1350000" cy="1800000"/>
          </a:xfrm>
          <a:prstGeom prst="rect">
            <a:avLst/>
          </a:prstGeom>
          <a:noFill/>
          <a:ln w="9525">
            <a:noFill/>
            <a:miter lim="800000"/>
            <a:headEnd/>
            <a:tailEnd/>
          </a:ln>
        </p:spPr>
      </p:pic>
      <p:sp>
        <p:nvSpPr>
          <p:cNvPr id="17" name="TextBox 16"/>
          <p:cNvSpPr txBox="1"/>
          <p:nvPr/>
        </p:nvSpPr>
        <p:spPr>
          <a:xfrm>
            <a:off x="900312" y="6263059"/>
            <a:ext cx="1656184" cy="307777"/>
          </a:xfrm>
          <a:prstGeom prst="rect">
            <a:avLst/>
          </a:prstGeom>
          <a:noFill/>
        </p:spPr>
        <p:txBody>
          <a:bodyPr wrap="square" rtlCol="0">
            <a:spAutoFit/>
          </a:bodyPr>
          <a:lstStyle/>
          <a:p>
            <a:r>
              <a:rPr lang="zh-CN" altLang="en-US" sz="1400" dirty="0" smtClean="0"/>
              <a:t>通过垫片减小摩擦</a:t>
            </a:r>
            <a:endParaRPr lang="zh-CN" altLang="en-US" sz="1400" dirty="0"/>
          </a:p>
        </p:txBody>
      </p:sp>
      <p:graphicFrame>
        <p:nvGraphicFramePr>
          <p:cNvPr id="19" name="表格 18"/>
          <p:cNvGraphicFramePr>
            <a:graphicFrameLocks noGrp="1"/>
          </p:cNvGraphicFramePr>
          <p:nvPr/>
        </p:nvGraphicFramePr>
        <p:xfrm>
          <a:off x="3348583" y="5418708"/>
          <a:ext cx="3384375" cy="1346448"/>
        </p:xfrm>
        <a:graphic>
          <a:graphicData uri="http://schemas.openxmlformats.org/drawingml/2006/table">
            <a:tbl>
              <a:tblPr firstRow="1" bandRow="1">
                <a:tableStyleId>{5C22544A-7EE6-4342-B048-85BDC9FD1C3A}</a:tableStyleId>
              </a:tblPr>
              <a:tblGrid>
                <a:gridCol w="1128125"/>
                <a:gridCol w="2256250"/>
              </a:tblGrid>
              <a:tr h="432048">
                <a:tc>
                  <a:txBody>
                    <a:bodyPr/>
                    <a:lstStyle/>
                    <a:p>
                      <a:r>
                        <a:rPr lang="zh-CN" altLang="en-US" dirty="0" smtClean="0"/>
                        <a:t>测量项目</a:t>
                      </a:r>
                      <a:endParaRPr lang="zh-CN" altLang="en-US" dirty="0"/>
                    </a:p>
                  </a:txBody>
                  <a:tcPr/>
                </a:tc>
                <a:tc>
                  <a:txBody>
                    <a:bodyPr/>
                    <a:lstStyle/>
                    <a:p>
                      <a:r>
                        <a:rPr lang="zh-CN" altLang="en-US" dirty="0" smtClean="0"/>
                        <a:t>螺丝滑动多少厘米，动态三角形为直角三角形？</a:t>
                      </a:r>
                      <a:endParaRPr lang="zh-CN" altLang="en-US" dirty="0"/>
                    </a:p>
                  </a:txBody>
                  <a:tcPr/>
                </a:tc>
              </a:tr>
              <a:tr h="432048">
                <a:tc>
                  <a:txBody>
                    <a:bodyPr/>
                    <a:lstStyle/>
                    <a:p>
                      <a:r>
                        <a:rPr lang="zh-CN" altLang="en-US" dirty="0" smtClean="0"/>
                        <a:t>距离</a:t>
                      </a:r>
                      <a:endParaRPr lang="zh-CN" altLang="en-US" dirty="0"/>
                    </a:p>
                  </a:txBody>
                  <a:tcPr/>
                </a:tc>
                <a:tc>
                  <a:txBody>
                    <a:bodyPr/>
                    <a:lstStyle/>
                    <a:p>
                      <a:endParaRPr lang="zh-CN" altLang="en-US" dirty="0"/>
                    </a:p>
                  </a:txBody>
                  <a:tcPr/>
                </a:tc>
              </a:tr>
            </a:tbl>
          </a:graphicData>
        </a:graphic>
      </p:graphicFrame>
      <p:sp>
        <p:nvSpPr>
          <p:cNvPr id="20" name="TextBox 19"/>
          <p:cNvSpPr txBox="1"/>
          <p:nvPr/>
        </p:nvSpPr>
        <p:spPr>
          <a:xfrm>
            <a:off x="3636615" y="5130676"/>
            <a:ext cx="3240360" cy="338554"/>
          </a:xfrm>
          <a:prstGeom prst="rect">
            <a:avLst/>
          </a:prstGeom>
          <a:noFill/>
        </p:spPr>
        <p:txBody>
          <a:bodyPr wrap="square" rtlCol="0">
            <a:spAutoFit/>
          </a:bodyPr>
          <a:lstStyle/>
          <a:p>
            <a:r>
              <a:rPr lang="zh-CN" altLang="en-US" sz="1600" dirty="0" smtClean="0"/>
              <a:t>测量直角三角形的滑动距离</a:t>
            </a:r>
            <a:endParaRPr lang="zh-CN" altLang="en-US" sz="16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4015</TotalTime>
  <Words>6859</Words>
  <Application>Microsoft Office PowerPoint</Application>
  <PresentationFormat>自定义</PresentationFormat>
  <Paragraphs>346</Paragraphs>
  <Slides>21</Slides>
  <Notes>0</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Office 主题</vt:lpstr>
      <vt:lpstr>创客教育普惠课程</vt:lpstr>
      <vt:lpstr>幻灯片 2</vt:lpstr>
      <vt:lpstr>创客教育普惠课程之scratch提高组 STEM之Laserblock@家庭创客空间孵化课程</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创客教育普惠行动</dc:title>
  <dc:creator>Administrator</dc:creator>
  <cp:lastModifiedBy>Administrator</cp:lastModifiedBy>
  <cp:revision>140</cp:revision>
  <cp:lastPrinted>2018-05-15T20:22:00Z</cp:lastPrinted>
  <dcterms:created xsi:type="dcterms:W3CDTF">2018-05-13T02:56:00Z</dcterms:created>
  <dcterms:modified xsi:type="dcterms:W3CDTF">2018-11-21T12:09:05Z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